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5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00"/>
  </p:notesMasterIdLst>
  <p:handoutMasterIdLst>
    <p:handoutMasterId r:id="rId101"/>
  </p:handoutMasterIdLst>
  <p:sldIdLst>
    <p:sldId id="354" r:id="rId2"/>
    <p:sldId id="355" r:id="rId3"/>
    <p:sldId id="356" r:id="rId4"/>
    <p:sldId id="357" r:id="rId5"/>
    <p:sldId id="358" r:id="rId6"/>
    <p:sldId id="359" r:id="rId7"/>
    <p:sldId id="360" r:id="rId8"/>
    <p:sldId id="361" r:id="rId9"/>
    <p:sldId id="362" r:id="rId10"/>
    <p:sldId id="364" r:id="rId11"/>
    <p:sldId id="365" r:id="rId12"/>
    <p:sldId id="366" r:id="rId13"/>
    <p:sldId id="367" r:id="rId14"/>
    <p:sldId id="368" r:id="rId15"/>
    <p:sldId id="299" r:id="rId16"/>
    <p:sldId id="300" r:id="rId17"/>
    <p:sldId id="301" r:id="rId18"/>
    <p:sldId id="302" r:id="rId19"/>
    <p:sldId id="259" r:id="rId20"/>
    <p:sldId id="258" r:id="rId21"/>
    <p:sldId id="257" r:id="rId22"/>
    <p:sldId id="260" r:id="rId23"/>
    <p:sldId id="305" r:id="rId24"/>
    <p:sldId id="269" r:id="rId25"/>
    <p:sldId id="270" r:id="rId26"/>
    <p:sldId id="262" r:id="rId27"/>
    <p:sldId id="271" r:id="rId28"/>
    <p:sldId id="272" r:id="rId29"/>
    <p:sldId id="263" r:id="rId30"/>
    <p:sldId id="264" r:id="rId31"/>
    <p:sldId id="325" r:id="rId32"/>
    <p:sldId id="265" r:id="rId33"/>
    <p:sldId id="266" r:id="rId34"/>
    <p:sldId id="268" r:id="rId35"/>
    <p:sldId id="273" r:id="rId36"/>
    <p:sldId id="275" r:id="rId37"/>
    <p:sldId id="306" r:id="rId38"/>
    <p:sldId id="293" r:id="rId39"/>
    <p:sldId id="307" r:id="rId40"/>
    <p:sldId id="318" r:id="rId41"/>
    <p:sldId id="328" r:id="rId42"/>
    <p:sldId id="296" r:id="rId43"/>
    <p:sldId id="294" r:id="rId44"/>
    <p:sldId id="295" r:id="rId45"/>
    <p:sldId id="298" r:id="rId46"/>
    <p:sldId id="297" r:id="rId47"/>
    <p:sldId id="320" r:id="rId48"/>
    <p:sldId id="274" r:id="rId49"/>
    <p:sldId id="319" r:id="rId50"/>
    <p:sldId id="309" r:id="rId51"/>
    <p:sldId id="276" r:id="rId52"/>
    <p:sldId id="310" r:id="rId53"/>
    <p:sldId id="277" r:id="rId54"/>
    <p:sldId id="278" r:id="rId55"/>
    <p:sldId id="279" r:id="rId56"/>
    <p:sldId id="326" r:id="rId57"/>
    <p:sldId id="281" r:id="rId58"/>
    <p:sldId id="284" r:id="rId59"/>
    <p:sldId id="311" r:id="rId60"/>
    <p:sldId id="336" r:id="rId61"/>
    <p:sldId id="280" r:id="rId62"/>
    <p:sldId id="288" r:id="rId63"/>
    <p:sldId id="312" r:id="rId64"/>
    <p:sldId id="285" r:id="rId65"/>
    <p:sldId id="286" r:id="rId66"/>
    <p:sldId id="313" r:id="rId67"/>
    <p:sldId id="315" r:id="rId68"/>
    <p:sldId id="287" r:id="rId69"/>
    <p:sldId id="314" r:id="rId70"/>
    <p:sldId id="289" r:id="rId71"/>
    <p:sldId id="316" r:id="rId72"/>
    <p:sldId id="290" r:id="rId73"/>
    <p:sldId id="317" r:id="rId74"/>
    <p:sldId id="321" r:id="rId75"/>
    <p:sldId id="329" r:id="rId76"/>
    <p:sldId id="330" r:id="rId77"/>
    <p:sldId id="337" r:id="rId78"/>
    <p:sldId id="338" r:id="rId79"/>
    <p:sldId id="339" r:id="rId80"/>
    <p:sldId id="340" r:id="rId81"/>
    <p:sldId id="292" r:id="rId82"/>
    <p:sldId id="291" r:id="rId83"/>
    <p:sldId id="341" r:id="rId84"/>
    <p:sldId id="331" r:id="rId85"/>
    <p:sldId id="334" r:id="rId86"/>
    <p:sldId id="348" r:id="rId87"/>
    <p:sldId id="349" r:id="rId88"/>
    <p:sldId id="353" r:id="rId89"/>
    <p:sldId id="335" r:id="rId90"/>
    <p:sldId id="343" r:id="rId91"/>
    <p:sldId id="344" r:id="rId92"/>
    <p:sldId id="345" r:id="rId93"/>
    <p:sldId id="346" r:id="rId94"/>
    <p:sldId id="347" r:id="rId95"/>
    <p:sldId id="350" r:id="rId96"/>
    <p:sldId id="352" r:id="rId97"/>
    <p:sldId id="351" r:id="rId98"/>
    <p:sldId id="342" r:id="rId9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660"/>
  </p:normalViewPr>
  <p:slideViewPr>
    <p:cSldViewPr>
      <p:cViewPr varScale="1">
        <p:scale>
          <a:sx n="69" d="100"/>
          <a:sy n="69" d="100"/>
        </p:scale>
        <p:origin x="64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513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2" tIns="45716" rIns="91432" bIns="45716" rtlCol="0"/>
          <a:lstStyle>
            <a:lvl1pPr algn="r">
              <a:defRPr sz="1200"/>
            </a:lvl1pPr>
          </a:lstStyle>
          <a:p>
            <a:fld id="{4D4EC2CC-B348-4EEA-9B8E-9001F9FA1F40}" type="datetimeFigureOut">
              <a:rPr lang="en-US" smtClean="0"/>
              <a:pPr/>
              <a:t>3/2/2017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2" tIns="45716" rIns="91432" bIns="45716" rtlCol="0" anchor="b"/>
          <a:lstStyle>
            <a:lvl1pPr algn="r">
              <a:defRPr sz="1200"/>
            </a:lvl1pPr>
          </a:lstStyle>
          <a:p>
            <a:fld id="{1F2C1552-021C-461D-B403-898BFDCE167C}" type="slidenum">
              <a:rPr lang="en-US" smtClean="0"/>
              <a:pPr/>
              <a:t>‹#›</a:t>
            </a:fld>
            <a:endParaRPr lang="en-US"/>
          </a:p>
        </p:txBody>
      </p:sp>
    </p:spTree>
    <p:extLst>
      <p:ext uri="{BB962C8B-B14F-4D97-AF65-F5344CB8AC3E}">
        <p14:creationId xmlns:p14="http://schemas.microsoft.com/office/powerpoint/2010/main" val="841905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9" tIns="46585" rIns="93169" bIns="46585" rtlCol="0"/>
          <a:lstStyle>
            <a:lvl1pPr algn="r">
              <a:defRPr sz="1200"/>
            </a:lvl1pPr>
          </a:lstStyle>
          <a:p>
            <a:fld id="{A6CF4BE5-8BEE-4253-B504-08CD53CBDB79}" type="datetimeFigureOut">
              <a:rPr lang="en-US" smtClean="0"/>
              <a:pPr/>
              <a:t>3/2/2017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9" tIns="46585" rIns="93169"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9" tIns="46585" rIns="93169" bIns="46585" rtlCol="0" anchor="b"/>
          <a:lstStyle>
            <a:lvl1pPr algn="r">
              <a:defRPr sz="1200"/>
            </a:lvl1pPr>
          </a:lstStyle>
          <a:p>
            <a:fld id="{C3812CE4-DB63-4FDA-B2C2-870F6C72B17D}" type="slidenum">
              <a:rPr lang="en-US" smtClean="0"/>
              <a:pPr/>
              <a:t>‹#›</a:t>
            </a:fld>
            <a:endParaRPr lang="en-US"/>
          </a:p>
        </p:txBody>
      </p:sp>
    </p:spTree>
    <p:extLst>
      <p:ext uri="{BB962C8B-B14F-4D97-AF65-F5344CB8AC3E}">
        <p14:creationId xmlns:p14="http://schemas.microsoft.com/office/powerpoint/2010/main" val="81454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812CE4-DB63-4FDA-B2C2-870F6C72B17D}" type="slidenum">
              <a:rPr lang="en-US" smtClean="0"/>
              <a:pPr/>
              <a:t>26</a:t>
            </a:fld>
            <a:endParaRPr lang="en-US"/>
          </a:p>
        </p:txBody>
      </p:sp>
    </p:spTree>
    <p:extLst>
      <p:ext uri="{BB962C8B-B14F-4D97-AF65-F5344CB8AC3E}">
        <p14:creationId xmlns:p14="http://schemas.microsoft.com/office/powerpoint/2010/main" val="404052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216F9D-F14E-4429-844A-7A3368474269}" type="datetimeFigureOut">
              <a:rPr lang="en-US" smtClean="0"/>
              <a:pPr/>
              <a:t>3/2/2017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62ED5EC-E3FA-44F8-8C85-E5CE2C2E65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216F9D-F14E-4429-844A-7A336847426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D5EC-E3FA-44F8-8C85-E5CE2C2E653D}"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216F9D-F14E-4429-844A-7A336847426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D5EC-E3FA-44F8-8C85-E5CE2C2E653D}" type="slidenum">
              <a:rPr lang="en-US" smtClean="0"/>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216F9D-F14E-4429-844A-7A336847426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D5EC-E3FA-44F8-8C85-E5CE2C2E653D}"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216F9D-F14E-4429-844A-7A336847426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D5EC-E3FA-44F8-8C85-E5CE2C2E65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216F9D-F14E-4429-844A-7A3368474269}"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ED5EC-E3FA-44F8-8C85-E5CE2C2E653D}" type="slidenum">
              <a:rPr lang="en-US" smtClean="0"/>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216F9D-F14E-4429-844A-7A3368474269}" type="datetimeFigureOut">
              <a:rPr lang="en-US" smtClean="0"/>
              <a:pPr/>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ED5EC-E3FA-44F8-8C85-E5CE2C2E653D}" type="slidenum">
              <a:rPr lang="en-US" smtClean="0"/>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216F9D-F14E-4429-844A-7A3368474269}" type="datetimeFigureOut">
              <a:rPr lang="en-US" smtClean="0"/>
              <a:pPr/>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ED5EC-E3FA-44F8-8C85-E5CE2C2E653D}"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16F9D-F14E-4429-844A-7A3368474269}" type="datetimeFigureOut">
              <a:rPr lang="en-US" smtClean="0"/>
              <a:pPr/>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ED5EC-E3FA-44F8-8C85-E5CE2C2E653D}"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216F9D-F14E-4429-844A-7A3368474269}"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ED5EC-E3FA-44F8-8C85-E5CE2C2E653D}"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216F9D-F14E-4429-844A-7A3368474269}"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62ED5EC-E3FA-44F8-8C85-E5CE2C2E653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216F9D-F14E-4429-844A-7A3368474269}" type="datetimeFigureOut">
              <a:rPr lang="en-US" smtClean="0"/>
              <a:pPr/>
              <a:t>3/2/2017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2ED5EC-E3FA-44F8-8C85-E5CE2C2E653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random/>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upload.wikimedia.org/wikipedia/commons/f/f8/Earth_internal_structure.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cotese.com/earth.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5rqREjFaRho"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nationalgeographic.org/media/plate-tectonic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awesomestories.com/asset/view/Plate-Tectonics-Mountain-Formation"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ysa5OBhXz-Q"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jpg"/></Relationships>
</file>

<file path=ppt/slides/_rels/slide9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6.xml"/><Relationship Id="rId4" Type="http://schemas.openxmlformats.org/officeDocument/2006/relationships/image" Target="../media/image54.jpg"/></Relationships>
</file>

<file path=ppt/slides/_rels/slide9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6.xml"/><Relationship Id="rId4" Type="http://schemas.openxmlformats.org/officeDocument/2006/relationships/image" Target="../media/image57.jpg"/></Relationships>
</file>

<file path=ppt/slides/_rels/slide9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6.xml"/><Relationship Id="rId4" Type="http://schemas.openxmlformats.org/officeDocument/2006/relationships/image" Target="../media/image62.jpg"/></Relationships>
</file>

<file path=ppt/slides/_rels/slide9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https://www.youtube.com/watch?v=loI584OFVpE"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youtube.com/watch?v=8a3r-cG8Wic"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Warm-Up</a:t>
            </a:r>
            <a:endParaRPr lang="en-US" dirty="0"/>
          </a:p>
        </p:txBody>
      </p:sp>
      <p:sp>
        <p:nvSpPr>
          <p:cNvPr id="5" name="Content Placeholder 4"/>
          <p:cNvSpPr>
            <a:spLocks noGrp="1"/>
          </p:cNvSpPr>
          <p:nvPr>
            <p:ph idx="1"/>
          </p:nvPr>
        </p:nvSpPr>
        <p:spPr/>
        <p:txBody>
          <a:bodyPr/>
          <a:lstStyle/>
          <a:p>
            <a:pPr marL="0" indent="0">
              <a:buNone/>
            </a:pPr>
            <a:r>
              <a:rPr lang="en-US" dirty="0" smtClean="0"/>
              <a:t>Define: </a:t>
            </a:r>
          </a:p>
          <a:p>
            <a:r>
              <a:rPr lang="en-US" dirty="0" smtClean="0"/>
              <a:t>Atmosphere</a:t>
            </a:r>
          </a:p>
          <a:p>
            <a:r>
              <a:rPr lang="en-US" dirty="0" smtClean="0"/>
              <a:t>Geosphere</a:t>
            </a:r>
          </a:p>
          <a:p>
            <a:r>
              <a:rPr lang="en-US" dirty="0" smtClean="0"/>
              <a:t>Lithosphere</a:t>
            </a:r>
          </a:p>
          <a:p>
            <a:r>
              <a:rPr lang="en-US" dirty="0" smtClean="0"/>
              <a:t>Hydrosphere</a:t>
            </a:r>
          </a:p>
          <a:p>
            <a:r>
              <a:rPr lang="en-US" dirty="0" smtClean="0"/>
              <a:t>Biosphere</a:t>
            </a:r>
          </a:p>
          <a:p>
            <a:endParaRPr lang="en-US" dirty="0" smtClean="0"/>
          </a:p>
        </p:txBody>
      </p:sp>
    </p:spTree>
    <p:extLst>
      <p:ext uri="{BB962C8B-B14F-4D97-AF65-F5344CB8AC3E}">
        <p14:creationId xmlns:p14="http://schemas.microsoft.com/office/powerpoint/2010/main" val="459649172"/>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smtClean="0"/>
              <a:t>Earth Spheres</a:t>
            </a:r>
            <a:endParaRPr lang="en-US" dirty="0"/>
          </a:p>
        </p:txBody>
      </p:sp>
      <p:pic>
        <p:nvPicPr>
          <p:cNvPr id="4" name="Picture 63" descr="0133724751a448"/>
          <p:cNvPicPr>
            <a:picLocks noChangeAspect="1" noChangeArrowheads="1"/>
          </p:cNvPicPr>
          <p:nvPr/>
        </p:nvPicPr>
        <p:blipFill>
          <a:blip r:embed="rId2"/>
          <a:srcRect t="8134"/>
          <a:stretch>
            <a:fillRect/>
          </a:stretch>
        </p:blipFill>
        <p:spPr bwMode="auto">
          <a:xfrm>
            <a:off x="838200" y="1706880"/>
            <a:ext cx="8125060" cy="4846320"/>
          </a:xfrm>
          <a:prstGeom prst="rect">
            <a:avLst/>
          </a:prstGeom>
          <a:noFill/>
        </p:spPr>
      </p:pic>
    </p:spTree>
    <p:extLst>
      <p:ext uri="{BB962C8B-B14F-4D97-AF65-F5344CB8AC3E}">
        <p14:creationId xmlns:p14="http://schemas.microsoft.com/office/powerpoint/2010/main" val="1469850454"/>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Earth’s Spheres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smtClean="0"/>
              <a:t>Geosphere</a:t>
            </a:r>
            <a:r>
              <a:rPr lang="en-US" dirty="0" smtClean="0"/>
              <a:t>:  “Earth (ground or land)”sphere; made of rock at and below the earth’s surface</a:t>
            </a:r>
          </a:p>
          <a:p>
            <a:r>
              <a:rPr lang="en-US" b="1" dirty="0" smtClean="0"/>
              <a:t>Lithosphere</a:t>
            </a:r>
            <a:r>
              <a:rPr lang="en-US" dirty="0" smtClean="0"/>
              <a:t>:  “Stone” sphere; Outermost layer of </a:t>
            </a:r>
            <a:r>
              <a:rPr lang="en-US" dirty="0" err="1" smtClean="0"/>
              <a:t>geosphere</a:t>
            </a:r>
            <a:r>
              <a:rPr lang="en-US" dirty="0" smtClean="0"/>
              <a:t>; rock at or just below earth’s surface; soil is eroded rock</a:t>
            </a:r>
          </a:p>
          <a:p>
            <a:r>
              <a:rPr lang="en-US" b="1" dirty="0" smtClean="0"/>
              <a:t>Biosphere</a:t>
            </a:r>
            <a:r>
              <a:rPr lang="en-US" dirty="0" smtClean="0"/>
              <a:t>:  “living” sphere; all the planet’s living or once living things along with the </a:t>
            </a:r>
            <a:r>
              <a:rPr lang="en-US" dirty="0" err="1" smtClean="0"/>
              <a:t>abiotic</a:t>
            </a:r>
            <a:r>
              <a:rPr lang="en-US" dirty="0" smtClean="0"/>
              <a:t> (non-living) factors that effect them</a:t>
            </a:r>
          </a:p>
          <a:p>
            <a:r>
              <a:rPr lang="en-US" b="1" dirty="0" smtClean="0"/>
              <a:t>Atmosphere</a:t>
            </a:r>
            <a:r>
              <a:rPr lang="en-US" dirty="0" smtClean="0"/>
              <a:t>:  “Air” sphere; Layers of gases surrounding the planet</a:t>
            </a:r>
          </a:p>
          <a:p>
            <a:r>
              <a:rPr lang="en-US" b="1" dirty="0" smtClean="0"/>
              <a:t>Hydrosphere</a:t>
            </a:r>
            <a:r>
              <a:rPr lang="en-US" dirty="0" smtClean="0"/>
              <a:t>: “water” sphere; All water on Earth’s surface, underground and in the atmosphere</a:t>
            </a:r>
            <a:endParaRPr lang="en-US" dirty="0"/>
          </a:p>
        </p:txBody>
      </p:sp>
      <p:pic>
        <p:nvPicPr>
          <p:cNvPr id="11266" name="Picture 2" descr="http://freepages.school-alumni.rootsweb.ancestry.com/~florian/the-rockdoctor/vft/geology/soil/images/spheres-names.gif"/>
          <p:cNvPicPr>
            <a:picLocks noChangeAspect="1" noChangeArrowheads="1"/>
          </p:cNvPicPr>
          <p:nvPr/>
        </p:nvPicPr>
        <p:blipFill>
          <a:blip r:embed="rId2"/>
          <a:srcRect/>
          <a:stretch>
            <a:fillRect/>
          </a:stretch>
        </p:blipFill>
        <p:spPr bwMode="auto">
          <a:xfrm>
            <a:off x="6075218" y="0"/>
            <a:ext cx="3068782" cy="1947496"/>
          </a:xfrm>
          <a:prstGeom prst="rect">
            <a:avLst/>
          </a:prstGeom>
          <a:noFill/>
        </p:spPr>
      </p:pic>
    </p:spTree>
    <p:extLst>
      <p:ext uri="{BB962C8B-B14F-4D97-AF65-F5344CB8AC3E}">
        <p14:creationId xmlns:p14="http://schemas.microsoft.com/office/powerpoint/2010/main" val="1840228100"/>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area2.melroseps.vic.edu.au/wp-content/uploads/2012/01/Earth-s-structural-layers.jpg"/>
          <p:cNvPicPr>
            <a:picLocks noChangeAspect="1" noChangeArrowheads="1"/>
          </p:cNvPicPr>
          <p:nvPr/>
        </p:nvPicPr>
        <p:blipFill>
          <a:blip r:embed="rId2"/>
          <a:srcRect/>
          <a:stretch>
            <a:fillRect/>
          </a:stretch>
        </p:blipFill>
        <p:spPr bwMode="auto">
          <a:xfrm>
            <a:off x="3505200" y="1981200"/>
            <a:ext cx="6457950" cy="4305301"/>
          </a:xfrm>
          <a:prstGeom prst="rect">
            <a:avLst/>
          </a:prstGeom>
          <a:noFill/>
        </p:spPr>
      </p:pic>
      <p:sp>
        <p:nvSpPr>
          <p:cNvPr id="2" name="Title 1"/>
          <p:cNvSpPr>
            <a:spLocks noGrp="1"/>
          </p:cNvSpPr>
          <p:nvPr>
            <p:ph type="title"/>
          </p:nvPr>
        </p:nvSpPr>
        <p:spPr/>
        <p:txBody>
          <a:bodyPr/>
          <a:lstStyle/>
          <a:p>
            <a:r>
              <a:rPr lang="en-US" dirty="0" smtClean="0"/>
              <a:t>Geosphere: “Earth” sphere</a:t>
            </a:r>
            <a:endParaRPr lang="en-US" dirty="0"/>
          </a:p>
        </p:txBody>
      </p:sp>
      <p:sp>
        <p:nvSpPr>
          <p:cNvPr id="3" name="Content Placeholder 2"/>
          <p:cNvSpPr>
            <a:spLocks noGrp="1"/>
          </p:cNvSpPr>
          <p:nvPr>
            <p:ph sz="half" idx="1"/>
          </p:nvPr>
        </p:nvSpPr>
        <p:spPr/>
        <p:txBody>
          <a:bodyPr/>
          <a:lstStyle/>
          <a:p>
            <a:r>
              <a:rPr lang="en-US" dirty="0" smtClean="0"/>
              <a:t>Crust, Mantle and Core</a:t>
            </a:r>
          </a:p>
          <a:p>
            <a:pPr lvl="1">
              <a:spcBef>
                <a:spcPct val="50000"/>
              </a:spcBef>
            </a:pPr>
            <a:r>
              <a:rPr lang="en-US" b="1" dirty="0" smtClean="0"/>
              <a:t>Crust:</a:t>
            </a:r>
            <a:r>
              <a:rPr lang="en-US" dirty="0" smtClean="0"/>
              <a:t> Thin, cool, rocky outer “skin”</a:t>
            </a:r>
          </a:p>
          <a:p>
            <a:pPr lvl="1">
              <a:spcBef>
                <a:spcPct val="50000"/>
              </a:spcBef>
            </a:pPr>
            <a:r>
              <a:rPr lang="en-US" b="1" dirty="0" smtClean="0"/>
              <a:t>Mantle:</a:t>
            </a:r>
            <a:r>
              <a:rPr lang="en-US" dirty="0" smtClean="0"/>
              <a:t> Very hot and mostly solid</a:t>
            </a:r>
          </a:p>
          <a:p>
            <a:pPr lvl="1">
              <a:spcBef>
                <a:spcPct val="50000"/>
              </a:spcBef>
            </a:pPr>
            <a:r>
              <a:rPr lang="en-US" b="1" dirty="0" smtClean="0"/>
              <a:t>Core:</a:t>
            </a:r>
            <a:r>
              <a:rPr lang="en-US" dirty="0" smtClean="0"/>
              <a:t> Outer core is molten metal, inner core is solid metal</a:t>
            </a:r>
          </a:p>
          <a:p>
            <a:pPr>
              <a:buNone/>
            </a:pPr>
            <a:endParaRPr lang="en-US" dirty="0" smtClean="0"/>
          </a:p>
        </p:txBody>
      </p:sp>
    </p:spTree>
    <p:extLst>
      <p:ext uri="{BB962C8B-B14F-4D97-AF65-F5344CB8AC3E}">
        <p14:creationId xmlns:p14="http://schemas.microsoft.com/office/powerpoint/2010/main" val="2513475827"/>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descr="geosphere.jpg (920×6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457200"/>
            <a:ext cx="8763000" cy="605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557082"/>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Lithosphere is part of the Geosphere.</a:t>
            </a:r>
            <a:endParaRPr lang="en-US" dirty="0"/>
          </a:p>
        </p:txBody>
      </p:sp>
      <p:sp>
        <p:nvSpPr>
          <p:cNvPr id="3" name="Content Placeholder 2"/>
          <p:cNvSpPr>
            <a:spLocks noGrp="1"/>
          </p:cNvSpPr>
          <p:nvPr>
            <p:ph idx="1"/>
          </p:nvPr>
        </p:nvSpPr>
        <p:spPr>
          <a:xfrm>
            <a:off x="457200" y="1935480"/>
            <a:ext cx="3733800" cy="4389120"/>
          </a:xfrm>
        </p:spPr>
        <p:txBody>
          <a:bodyPr>
            <a:normAutofit/>
          </a:bodyPr>
          <a:lstStyle/>
          <a:p>
            <a:r>
              <a:rPr lang="en-US" dirty="0" smtClean="0"/>
              <a:t>Outermost shell of the planet</a:t>
            </a:r>
          </a:p>
          <a:p>
            <a:r>
              <a:rPr lang="en-US" dirty="0" smtClean="0"/>
              <a:t>Comprised of the crust and upper mantle</a:t>
            </a:r>
          </a:p>
          <a:p>
            <a:pPr lvl="1"/>
            <a:r>
              <a:rPr lang="en-US" dirty="0" smtClean="0"/>
              <a:t>Tectonic Plates</a:t>
            </a:r>
          </a:p>
        </p:txBody>
      </p:sp>
      <p:pic>
        <p:nvPicPr>
          <p:cNvPr id="5122" name="Picture 2" descr="File:Earth internal structure.png">
            <a:hlinkClick r:id="rId2"/>
          </p:cNvPr>
          <p:cNvPicPr>
            <a:picLocks noChangeAspect="1" noChangeArrowheads="1"/>
          </p:cNvPicPr>
          <p:nvPr/>
        </p:nvPicPr>
        <p:blipFill>
          <a:blip r:embed="rId3"/>
          <a:srcRect/>
          <a:stretch>
            <a:fillRect/>
          </a:stretch>
        </p:blipFill>
        <p:spPr bwMode="auto">
          <a:xfrm>
            <a:off x="4343400" y="2438400"/>
            <a:ext cx="4632960" cy="3048000"/>
          </a:xfrm>
          <a:prstGeom prst="rect">
            <a:avLst/>
          </a:prstGeom>
          <a:noFill/>
        </p:spPr>
      </p:pic>
    </p:spTree>
    <p:extLst>
      <p:ext uri="{BB962C8B-B14F-4D97-AF65-F5344CB8AC3E}">
        <p14:creationId xmlns:p14="http://schemas.microsoft.com/office/powerpoint/2010/main" val="22932149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normAutofit/>
          </a:bodyPr>
          <a:lstStyle/>
          <a:p>
            <a:pPr marL="0" indent="0">
              <a:buNone/>
            </a:pPr>
            <a:r>
              <a:rPr lang="en-US" dirty="0"/>
              <a:t>If you were interested in the fossils of an animal that liked warm weather, would you think of digging in Antarctica? Archaeologists have found many interesting fossils there, including parts of a </a:t>
            </a:r>
            <a:r>
              <a:rPr lang="en-US" dirty="0" err="1"/>
              <a:t>hadrosaur</a:t>
            </a:r>
            <a:r>
              <a:rPr lang="en-US" dirty="0"/>
              <a:t>, a dinosaur previously found only in the Americas</a:t>
            </a:r>
            <a:r>
              <a:rPr lang="en-US" dirty="0" smtClean="0"/>
              <a:t>.</a:t>
            </a:r>
          </a:p>
          <a:p>
            <a:pPr marL="514350" indent="-514350">
              <a:buAutoNum type="arabicPeriod"/>
            </a:pPr>
            <a:r>
              <a:rPr lang="en-US" dirty="0" smtClean="0"/>
              <a:t>Antarctica </a:t>
            </a:r>
            <a:r>
              <a:rPr lang="en-US" dirty="0"/>
              <a:t>has a very inhospitable climate. Why might fossils of warm-weather animals be found there? </a:t>
            </a:r>
            <a:endParaRPr lang="en-US" dirty="0" smtClean="0"/>
          </a:p>
          <a:p>
            <a:pPr marL="514350" indent="-514350">
              <a:buAutoNum type="arabicPeriod"/>
            </a:pPr>
            <a:r>
              <a:rPr lang="en-US" dirty="0" smtClean="0"/>
              <a:t>What </a:t>
            </a:r>
            <a:r>
              <a:rPr lang="en-US" dirty="0"/>
              <a:t>are some reasons that the climate of Antarctica might change in the future?</a:t>
            </a:r>
          </a:p>
        </p:txBody>
      </p:sp>
    </p:spTree>
    <p:extLst>
      <p:ext uri="{BB962C8B-B14F-4D97-AF65-F5344CB8AC3E}">
        <p14:creationId xmlns:p14="http://schemas.microsoft.com/office/powerpoint/2010/main" val="1475096537"/>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Antarctica??</a:t>
            </a:r>
            <a:endParaRPr lang="en-US" dirty="0"/>
          </a:p>
        </p:txBody>
      </p:sp>
      <p:sp>
        <p:nvSpPr>
          <p:cNvPr id="4" name="AutoShape 2" descr="Image result for hadrosa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hadrosa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626745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755846"/>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 Objectives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Learning </a:t>
            </a:r>
            <a:r>
              <a:rPr lang="en-US" b="1" dirty="0"/>
              <a:t>Target</a:t>
            </a:r>
            <a:r>
              <a:rPr lang="en-US" dirty="0"/>
              <a:t>: Evaluate evidence of the past and current movements of continental and oceanic crust and the theory of plate tectonics to explain the ages of crustal rocks.</a:t>
            </a:r>
          </a:p>
          <a:p>
            <a:endParaRPr lang="en-US" dirty="0" smtClean="0"/>
          </a:p>
          <a:p>
            <a:pPr marL="0" indent="0">
              <a:buNone/>
            </a:pPr>
            <a:r>
              <a:rPr lang="en-US" b="1" dirty="0" smtClean="0"/>
              <a:t>Success </a:t>
            </a:r>
            <a:r>
              <a:rPr lang="en-US" b="1" dirty="0"/>
              <a:t>Criteria:</a:t>
            </a:r>
          </a:p>
          <a:p>
            <a:pPr lvl="0"/>
            <a:r>
              <a:rPr lang="en-US" dirty="0"/>
              <a:t>Understand how the theory of plate tectonics was developed and supported by discussing continental drift theory and sea floor spreading.</a:t>
            </a:r>
          </a:p>
          <a:p>
            <a:pPr lvl="0"/>
            <a:r>
              <a:rPr lang="en-US" dirty="0"/>
              <a:t>Identify the three general categories of plate boundaries recognized by scientists: convergent, divergent, and transform</a:t>
            </a:r>
          </a:p>
          <a:p>
            <a:pPr lvl="0"/>
            <a:r>
              <a:rPr lang="en-US" dirty="0"/>
              <a:t>Compare and contrast continental and oceanic crust in terms of composition, density, patterns of ages in the crust type and typical landforms.</a:t>
            </a:r>
          </a:p>
          <a:p>
            <a:pPr lvl="0"/>
            <a:r>
              <a:rPr lang="en-US" dirty="0"/>
              <a:t>Understand how Earth is dynamic and how moving plates form ocean basins, mountain ranges, islands, volcanoes, and earthquakes.</a:t>
            </a:r>
          </a:p>
        </p:txBody>
      </p:sp>
    </p:spTree>
    <p:extLst>
      <p:ext uri="{BB962C8B-B14F-4D97-AF65-F5344CB8AC3E}">
        <p14:creationId xmlns:p14="http://schemas.microsoft.com/office/powerpoint/2010/main" val="1360082595"/>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Structure</a:t>
            </a:r>
            <a:endParaRPr lang="en-US" dirty="0"/>
          </a:p>
        </p:txBody>
      </p:sp>
      <p:sp>
        <p:nvSpPr>
          <p:cNvPr id="3" name="Content Placeholder 2"/>
          <p:cNvSpPr>
            <a:spLocks noGrp="1"/>
          </p:cNvSpPr>
          <p:nvPr>
            <p:ph idx="1"/>
          </p:nvPr>
        </p:nvSpPr>
        <p:spPr>
          <a:xfrm>
            <a:off x="457200" y="1847088"/>
            <a:ext cx="8229600" cy="1658112"/>
          </a:xfrm>
        </p:spPr>
        <p:txBody>
          <a:bodyPr/>
          <a:lstStyle/>
          <a:p>
            <a:r>
              <a:rPr lang="en-US" dirty="0" smtClean="0"/>
              <a:t>The way Earth cooled allows for the movement of the crust/tectonic plates.</a:t>
            </a:r>
          </a:p>
          <a:p>
            <a:r>
              <a:rPr lang="en-US" dirty="0" smtClean="0"/>
              <a:t>Let’s discuss the Geosphere of Earth.</a:t>
            </a:r>
            <a:endParaRPr lang="en-US" dirty="0"/>
          </a:p>
        </p:txBody>
      </p:sp>
      <p:pic>
        <p:nvPicPr>
          <p:cNvPr id="2052" name="Picture 4" descr="Image result for ge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52800"/>
            <a:ext cx="4896854" cy="367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43598"/>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Layers of the Earth</a:t>
            </a:r>
            <a:endParaRPr lang="en-US" dirty="0"/>
          </a:p>
        </p:txBody>
      </p:sp>
      <p:pic>
        <p:nvPicPr>
          <p:cNvPr id="125954" name="Picture 2" descr="http://oceansjsu.com/images/exp5_interior_earth.gif"/>
          <p:cNvPicPr>
            <a:picLocks noChangeAspect="1" noChangeArrowheads="1"/>
          </p:cNvPicPr>
          <p:nvPr/>
        </p:nvPicPr>
        <p:blipFill>
          <a:blip r:embed="rId2" cstate="print"/>
          <a:srcRect/>
          <a:stretch>
            <a:fillRect/>
          </a:stretch>
        </p:blipFill>
        <p:spPr bwMode="auto">
          <a:xfrm>
            <a:off x="914400" y="1841182"/>
            <a:ext cx="7548816" cy="5016818"/>
          </a:xfrm>
          <a:prstGeom prst="rect">
            <a:avLst/>
          </a:prstGeom>
          <a:noFill/>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Interaction of Earth’s Systems</a:t>
            </a:r>
            <a:endParaRPr lang="en-US" dirty="0"/>
          </a:p>
        </p:txBody>
      </p:sp>
      <p:sp>
        <p:nvSpPr>
          <p:cNvPr id="3" name="Subtitle 2"/>
          <p:cNvSpPr>
            <a:spLocks noGrp="1"/>
          </p:cNvSpPr>
          <p:nvPr>
            <p:ph type="subTitle" idx="1"/>
          </p:nvPr>
        </p:nvSpPr>
        <p:spPr/>
        <p:txBody>
          <a:bodyPr/>
          <a:lstStyle/>
          <a:p>
            <a:r>
              <a:rPr lang="en-US" dirty="0" smtClean="0"/>
              <a:t>Systems and Spheres</a:t>
            </a:r>
            <a:endParaRPr lang="en-US" dirty="0"/>
          </a:p>
        </p:txBody>
      </p:sp>
    </p:spTree>
    <p:extLst>
      <p:ext uri="{BB962C8B-B14F-4D97-AF65-F5344CB8AC3E}">
        <p14:creationId xmlns:p14="http://schemas.microsoft.com/office/powerpoint/2010/main" val="2011443318"/>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Layers of The Earth</a:t>
            </a:r>
            <a:endParaRPr lang="en-US" dirty="0"/>
          </a:p>
        </p:txBody>
      </p:sp>
      <p:sp>
        <p:nvSpPr>
          <p:cNvPr id="3" name="Content Placeholder 2"/>
          <p:cNvSpPr>
            <a:spLocks noGrp="1"/>
          </p:cNvSpPr>
          <p:nvPr>
            <p:ph idx="1"/>
          </p:nvPr>
        </p:nvSpPr>
        <p:spPr/>
        <p:txBody>
          <a:bodyPr>
            <a:normAutofit lnSpcReduction="10000"/>
          </a:bodyPr>
          <a:lstStyle/>
          <a:p>
            <a:r>
              <a:rPr lang="en-US" dirty="0" smtClean="0"/>
              <a:t>Density increases as you move to the center of the Earth.</a:t>
            </a:r>
          </a:p>
          <a:p>
            <a:r>
              <a:rPr lang="en-US" dirty="0" smtClean="0"/>
              <a:t>Temperature increases as you move to the center of the Earth.</a:t>
            </a:r>
          </a:p>
          <a:p>
            <a:r>
              <a:rPr lang="en-US" dirty="0" smtClean="0"/>
              <a:t>Pressure increases as you move to the center of the Earth.</a:t>
            </a:r>
          </a:p>
          <a:p>
            <a:r>
              <a:rPr lang="en-US" dirty="0" smtClean="0"/>
              <a:t>The rocky crust and the upper part of the mantle make up the Lithosphere.</a:t>
            </a:r>
          </a:p>
          <a:p>
            <a:r>
              <a:rPr lang="en-US" dirty="0" err="1" smtClean="0"/>
              <a:t>Asthenosphere</a:t>
            </a:r>
            <a:r>
              <a:rPr lang="en-US" dirty="0" smtClean="0"/>
              <a:t> is the tough liquid part of the mantle.</a:t>
            </a:r>
          </a:p>
          <a:p>
            <a:r>
              <a:rPr lang="en-US" dirty="0" smtClean="0"/>
              <a:t>The Lithosphere floats on the </a:t>
            </a:r>
            <a:r>
              <a:rPr lang="en-US" dirty="0" err="1" smtClean="0"/>
              <a:t>Asthenosphere</a:t>
            </a:r>
            <a:r>
              <a:rPr lang="en-US" dirty="0" smtClean="0"/>
              <a: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Layers of The Earth</a:t>
            </a:r>
            <a:endParaRPr lang="en-US" dirty="0"/>
          </a:p>
        </p:txBody>
      </p:sp>
      <p:graphicFrame>
        <p:nvGraphicFramePr>
          <p:cNvPr id="4" name="Table 3"/>
          <p:cNvGraphicFramePr>
            <a:graphicFrameLocks noGrp="1"/>
          </p:cNvGraphicFramePr>
          <p:nvPr/>
        </p:nvGraphicFramePr>
        <p:xfrm>
          <a:off x="609600" y="1905000"/>
          <a:ext cx="7772398" cy="4343400"/>
        </p:xfrm>
        <a:graphic>
          <a:graphicData uri="http://schemas.openxmlformats.org/drawingml/2006/table">
            <a:tbl>
              <a:tblPr/>
              <a:tblGrid>
                <a:gridCol w="1554304">
                  <a:extLst>
                    <a:ext uri="{9D8B030D-6E8A-4147-A177-3AD203B41FA5}">
                      <a16:colId xmlns:a16="http://schemas.microsoft.com/office/drawing/2014/main" val="20000"/>
                    </a:ext>
                  </a:extLst>
                </a:gridCol>
                <a:gridCol w="1554304">
                  <a:extLst>
                    <a:ext uri="{9D8B030D-6E8A-4147-A177-3AD203B41FA5}">
                      <a16:colId xmlns:a16="http://schemas.microsoft.com/office/drawing/2014/main" val="20001"/>
                    </a:ext>
                  </a:extLst>
                </a:gridCol>
                <a:gridCol w="1554304">
                  <a:extLst>
                    <a:ext uri="{9D8B030D-6E8A-4147-A177-3AD203B41FA5}">
                      <a16:colId xmlns:a16="http://schemas.microsoft.com/office/drawing/2014/main" val="20002"/>
                    </a:ext>
                  </a:extLst>
                </a:gridCol>
                <a:gridCol w="1554304">
                  <a:extLst>
                    <a:ext uri="{9D8B030D-6E8A-4147-A177-3AD203B41FA5}">
                      <a16:colId xmlns:a16="http://schemas.microsoft.com/office/drawing/2014/main" val="20003"/>
                    </a:ext>
                  </a:extLst>
                </a:gridCol>
                <a:gridCol w="1555182">
                  <a:extLst>
                    <a:ext uri="{9D8B030D-6E8A-4147-A177-3AD203B41FA5}">
                      <a16:colId xmlns:a16="http://schemas.microsoft.com/office/drawing/2014/main" val="20004"/>
                    </a:ext>
                  </a:extLst>
                </a:gridCol>
              </a:tblGrid>
              <a:tr h="723900">
                <a:tc>
                  <a:txBody>
                    <a:bodyPr/>
                    <a:lstStyle/>
                    <a:p>
                      <a:pPr marL="0" marR="0">
                        <a:spcBef>
                          <a:spcPts val="0"/>
                        </a:spcBef>
                        <a:spcAft>
                          <a:spcPts val="0"/>
                        </a:spcAft>
                      </a:pPr>
                      <a:r>
                        <a:rPr lang="en-US" sz="1200" b="1" dirty="0">
                          <a:latin typeface="Times New Roman"/>
                          <a:ea typeface="Times New Roman"/>
                          <a:cs typeface="Times New Roman"/>
                        </a:rPr>
                        <a:t>Layer</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latin typeface="Times New Roman"/>
                          <a:ea typeface="Times New Roman"/>
                          <a:cs typeface="Times New Roman"/>
                        </a:rPr>
                        <a:t>Location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latin typeface="Times New Roman"/>
                          <a:ea typeface="Times New Roman"/>
                          <a:cs typeface="Times New Roman"/>
                        </a:rPr>
                        <a:t>State of Matter</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latin typeface="Times New Roman"/>
                          <a:ea typeface="Times New Roman"/>
                          <a:cs typeface="Times New Roman"/>
                        </a:rPr>
                        <a:t>Thickness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latin typeface="Times New Roman"/>
                          <a:ea typeface="Times New Roman"/>
                          <a:cs typeface="Times New Roman"/>
                        </a:rPr>
                        <a:t>Composition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3900">
                <a:tc>
                  <a:txBody>
                    <a:bodyPr/>
                    <a:lstStyle/>
                    <a:p>
                      <a:pPr marL="0" marR="0">
                        <a:spcBef>
                          <a:spcPts val="0"/>
                        </a:spcBef>
                        <a:spcAft>
                          <a:spcPts val="0"/>
                        </a:spcAft>
                      </a:pPr>
                      <a:r>
                        <a:rPr lang="en-US" sz="1200">
                          <a:latin typeface="Times New Roman"/>
                          <a:ea typeface="Times New Roman"/>
                          <a:cs typeface="Times New Roman"/>
                        </a:rPr>
                        <a:t>Crust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Earth’s Surface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Solid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 3-40 miles     (5-65km)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Silicon</a:t>
                      </a:r>
                    </a:p>
                    <a:p>
                      <a:pPr marL="0" marR="0">
                        <a:spcBef>
                          <a:spcPts val="0"/>
                        </a:spcBef>
                        <a:spcAft>
                          <a:spcPts val="0"/>
                        </a:spcAft>
                      </a:pPr>
                      <a:r>
                        <a:rPr lang="en-US" sz="1200">
                          <a:latin typeface="Times New Roman"/>
                          <a:ea typeface="Times New Roman"/>
                          <a:cs typeface="Times New Roman"/>
                        </a:rPr>
                        <a:t>Oxygen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7800">
                <a:tc>
                  <a:txBody>
                    <a:bodyPr/>
                    <a:lstStyle/>
                    <a:p>
                      <a:pPr marL="0" marR="0">
                        <a:spcBef>
                          <a:spcPts val="0"/>
                        </a:spcBef>
                        <a:spcAft>
                          <a:spcPts val="0"/>
                        </a:spcAft>
                      </a:pPr>
                      <a:r>
                        <a:rPr lang="en-US" sz="1200">
                          <a:latin typeface="Times New Roman"/>
                          <a:ea typeface="Times New Roman"/>
                          <a:cs typeface="Times New Roman"/>
                        </a:rPr>
                        <a:t>Mantle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Below Crust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Plastic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1800 miles</a:t>
                      </a:r>
                    </a:p>
                    <a:p>
                      <a:pPr marL="0" marR="0">
                        <a:spcBef>
                          <a:spcPts val="0"/>
                        </a:spcBef>
                        <a:spcAft>
                          <a:spcPts val="0"/>
                        </a:spcAft>
                      </a:pPr>
                      <a:r>
                        <a:rPr lang="en-US" sz="1200">
                          <a:latin typeface="Times New Roman"/>
                          <a:ea typeface="Times New Roman"/>
                          <a:cs typeface="Times New Roman"/>
                        </a:rPr>
                        <a:t>(2900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Silicon</a:t>
                      </a:r>
                    </a:p>
                    <a:p>
                      <a:pPr marL="0" marR="0">
                        <a:spcBef>
                          <a:spcPts val="0"/>
                        </a:spcBef>
                        <a:spcAft>
                          <a:spcPts val="0"/>
                        </a:spcAft>
                      </a:pPr>
                      <a:r>
                        <a:rPr lang="en-US" sz="1200">
                          <a:latin typeface="Times New Roman"/>
                          <a:ea typeface="Times New Roman"/>
                          <a:cs typeface="Times New Roman"/>
                        </a:rPr>
                        <a:t>Oxygen</a:t>
                      </a:r>
                    </a:p>
                    <a:p>
                      <a:pPr marL="0" marR="0">
                        <a:spcBef>
                          <a:spcPts val="0"/>
                        </a:spcBef>
                        <a:spcAft>
                          <a:spcPts val="0"/>
                        </a:spcAft>
                      </a:pPr>
                      <a:r>
                        <a:rPr lang="en-US" sz="1200">
                          <a:latin typeface="Times New Roman"/>
                          <a:ea typeface="Times New Roman"/>
                          <a:cs typeface="Times New Roman"/>
                        </a:rPr>
                        <a:t>Iron</a:t>
                      </a:r>
                    </a:p>
                    <a:p>
                      <a:pPr marL="0" marR="0">
                        <a:spcBef>
                          <a:spcPts val="0"/>
                        </a:spcBef>
                        <a:spcAft>
                          <a:spcPts val="0"/>
                        </a:spcAft>
                      </a:pPr>
                      <a:r>
                        <a:rPr lang="en-US" sz="1200">
                          <a:latin typeface="Times New Roman"/>
                          <a:ea typeface="Times New Roman"/>
                          <a:cs typeface="Times New Roman"/>
                        </a:rPr>
                        <a:t>Magnesium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3900">
                <a:tc>
                  <a:txBody>
                    <a:bodyPr/>
                    <a:lstStyle/>
                    <a:p>
                      <a:pPr marL="0" marR="0">
                        <a:spcBef>
                          <a:spcPts val="0"/>
                        </a:spcBef>
                        <a:spcAft>
                          <a:spcPts val="0"/>
                        </a:spcAft>
                      </a:pPr>
                      <a:r>
                        <a:rPr lang="en-US" sz="1200">
                          <a:latin typeface="Times New Roman"/>
                          <a:ea typeface="Times New Roman"/>
                          <a:cs typeface="Times New Roman"/>
                        </a:rPr>
                        <a:t>Outer 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Below Mantle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Liquid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1400 miles</a:t>
                      </a:r>
                    </a:p>
                    <a:p>
                      <a:pPr marL="0" marR="0">
                        <a:spcBef>
                          <a:spcPts val="0"/>
                        </a:spcBef>
                        <a:spcAft>
                          <a:spcPts val="0"/>
                        </a:spcAft>
                      </a:pPr>
                      <a:r>
                        <a:rPr lang="en-US" sz="1200">
                          <a:latin typeface="Times New Roman"/>
                          <a:ea typeface="Times New Roman"/>
                          <a:cs typeface="Times New Roman"/>
                        </a:rPr>
                        <a:t>(2250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Iron</a:t>
                      </a:r>
                    </a:p>
                    <a:p>
                      <a:pPr marL="0" marR="0">
                        <a:spcBef>
                          <a:spcPts val="0"/>
                        </a:spcBef>
                        <a:spcAft>
                          <a:spcPts val="0"/>
                        </a:spcAft>
                      </a:pPr>
                      <a:r>
                        <a:rPr lang="en-US" sz="1200">
                          <a:latin typeface="Times New Roman"/>
                          <a:ea typeface="Times New Roman"/>
                          <a:cs typeface="Times New Roman"/>
                        </a:rPr>
                        <a:t>Nickel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3900">
                <a:tc>
                  <a:txBody>
                    <a:bodyPr/>
                    <a:lstStyle/>
                    <a:p>
                      <a:pPr marL="0" marR="0">
                        <a:spcBef>
                          <a:spcPts val="0"/>
                        </a:spcBef>
                        <a:spcAft>
                          <a:spcPts val="0"/>
                        </a:spcAft>
                      </a:pPr>
                      <a:r>
                        <a:rPr lang="en-US" sz="1200">
                          <a:latin typeface="Times New Roman"/>
                          <a:ea typeface="Times New Roman"/>
                          <a:cs typeface="Times New Roman"/>
                        </a:rPr>
                        <a:t>Inner 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Earth’s Center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Solid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800 miles</a:t>
                      </a:r>
                    </a:p>
                    <a:p>
                      <a:pPr marL="0" marR="0">
                        <a:spcBef>
                          <a:spcPts val="0"/>
                        </a:spcBef>
                        <a:spcAft>
                          <a:spcPts val="0"/>
                        </a:spcAft>
                      </a:pPr>
                      <a:r>
                        <a:rPr lang="en-US" sz="1200">
                          <a:latin typeface="Times New Roman"/>
                          <a:ea typeface="Times New Roman"/>
                          <a:cs typeface="Times New Roman"/>
                        </a:rPr>
                        <a:t>(1300 km)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Iron</a:t>
                      </a:r>
                    </a:p>
                    <a:p>
                      <a:pPr marL="0" marR="0">
                        <a:spcBef>
                          <a:spcPts val="0"/>
                        </a:spcBef>
                        <a:spcAft>
                          <a:spcPts val="0"/>
                        </a:spcAft>
                      </a:pPr>
                      <a:r>
                        <a:rPr lang="en-US" sz="1200" dirty="0">
                          <a:latin typeface="Times New Roman"/>
                          <a:ea typeface="Times New Roman"/>
                          <a:cs typeface="Times New Roman"/>
                        </a:rPr>
                        <a:t>Nickel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074" name="Picture 2" descr="Image result for ge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 y="4548"/>
            <a:ext cx="9136039" cy="6859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Continental Drift Hypothesis</a:t>
            </a:r>
            <a:endParaRPr lang="en-US" dirty="0"/>
          </a:p>
        </p:txBody>
      </p:sp>
      <p:sp>
        <p:nvSpPr>
          <p:cNvPr id="3" name="Content Placeholder 2"/>
          <p:cNvSpPr>
            <a:spLocks noGrp="1"/>
          </p:cNvSpPr>
          <p:nvPr>
            <p:ph idx="1"/>
          </p:nvPr>
        </p:nvSpPr>
        <p:spPr>
          <a:xfrm>
            <a:off x="0" y="1935480"/>
            <a:ext cx="9144000" cy="4389120"/>
          </a:xfrm>
        </p:spPr>
        <p:txBody>
          <a:bodyPr>
            <a:normAutofit/>
          </a:bodyPr>
          <a:lstStyle/>
          <a:p>
            <a:r>
              <a:rPr lang="en-US" dirty="0" smtClean="0"/>
              <a:t>Alfred Wegner (German) 1912</a:t>
            </a:r>
          </a:p>
          <a:p>
            <a:pPr marL="274320" lvl="2" indent="-274320">
              <a:buClr>
                <a:schemeClr val="accent3"/>
              </a:buClr>
              <a:buSzPct val="95000"/>
            </a:pPr>
            <a:r>
              <a:rPr lang="en-US" sz="2400" dirty="0" smtClean="0"/>
              <a:t>According to the hypothesis: Continents have moved/drifted from one location to another over time.</a:t>
            </a:r>
          </a:p>
          <a:p>
            <a:pPr marL="274320" lvl="2" indent="-274320">
              <a:buClr>
                <a:schemeClr val="accent3"/>
              </a:buClr>
              <a:buSzPct val="95000"/>
            </a:pPr>
            <a:r>
              <a:rPr lang="en-US" sz="2400" dirty="0" smtClean="0"/>
              <a:t>Wegener suggested that today’s continents were once together in one large land mass he called Pangaea (meaning one land)</a:t>
            </a:r>
          </a:p>
          <a:p>
            <a:pPr marL="274320" lvl="2" indent="-274320">
              <a:buClr>
                <a:schemeClr val="accent3"/>
              </a:buClr>
              <a:buSzPct val="95000"/>
            </a:pPr>
            <a:r>
              <a:rPr lang="en-US" sz="2400" dirty="0" smtClean="0"/>
              <a:t>The Hypothesis could not explain HOW the continents have moved so the scientific world rejected his hypothesis.</a:t>
            </a:r>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a:bodyPr>
          <a:lstStyle/>
          <a:p>
            <a:r>
              <a:rPr lang="en-US" sz="3600" dirty="0" smtClean="0"/>
              <a:t>We are going to use an activity to help us understand Wegener’s Continental Drift theory.</a:t>
            </a:r>
          </a:p>
          <a:p>
            <a:r>
              <a:rPr lang="en-US" sz="3600" dirty="0" smtClean="0"/>
              <a:t>After the activity we will add the information into our notes.</a:t>
            </a:r>
          </a:p>
          <a:p>
            <a:endParaRPr lang="en-US" sz="3600" dirty="0"/>
          </a:p>
        </p:txBody>
      </p:sp>
    </p:spTree>
    <p:extLst>
      <p:ext uri="{BB962C8B-B14F-4D97-AF65-F5344CB8AC3E}">
        <p14:creationId xmlns:p14="http://schemas.microsoft.com/office/powerpoint/2010/main" val="4119487796"/>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asd.k12.pa.us/~dpompa/Pangaea.JPG"/>
          <p:cNvPicPr>
            <a:picLocks noChangeAspect="1" noChangeArrowheads="1"/>
          </p:cNvPicPr>
          <p:nvPr/>
        </p:nvPicPr>
        <p:blipFill>
          <a:blip r:embed="rId2" cstate="print"/>
          <a:srcRect/>
          <a:stretch>
            <a:fillRect/>
          </a:stretch>
        </p:blipFill>
        <p:spPr bwMode="auto">
          <a:xfrm>
            <a:off x="914400" y="1143000"/>
            <a:ext cx="7620000" cy="5715000"/>
          </a:xfrm>
          <a:prstGeom prst="rect">
            <a:avLst/>
          </a:prstGeom>
          <a:noFill/>
        </p:spPr>
      </p:pic>
      <p:sp>
        <p:nvSpPr>
          <p:cNvPr id="2" name="Title 1"/>
          <p:cNvSpPr>
            <a:spLocks noGrp="1"/>
          </p:cNvSpPr>
          <p:nvPr>
            <p:ph type="title"/>
          </p:nvPr>
        </p:nvSpPr>
        <p:spPr/>
        <p:txBody>
          <a:bodyPr/>
          <a:lstStyle/>
          <a:p>
            <a:pPr algn="ctr"/>
            <a:r>
              <a:rPr lang="en-US" dirty="0" smtClean="0"/>
              <a:t>Pangaea 200 Million Years Ago</a:t>
            </a:r>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zzle Like Fit CDH.jpg"/>
          <p:cNvPicPr>
            <a:picLocks noChangeAspect="1"/>
          </p:cNvPicPr>
          <p:nvPr/>
        </p:nvPicPr>
        <p:blipFill>
          <a:blip r:embed="rId2" cstate="print"/>
          <a:stretch>
            <a:fillRect/>
          </a:stretch>
        </p:blipFill>
        <p:spPr>
          <a:xfrm>
            <a:off x="990600" y="1200150"/>
            <a:ext cx="7543800" cy="5657850"/>
          </a:xfrm>
          <a:prstGeom prst="rect">
            <a:avLst/>
          </a:prstGeom>
        </p:spPr>
      </p:pic>
      <p:sp>
        <p:nvSpPr>
          <p:cNvPr id="2" name="Title 1"/>
          <p:cNvSpPr>
            <a:spLocks noGrp="1"/>
          </p:cNvSpPr>
          <p:nvPr>
            <p:ph type="title"/>
          </p:nvPr>
        </p:nvSpPr>
        <p:spPr>
          <a:xfrm>
            <a:off x="457200" y="304800"/>
            <a:ext cx="8229600" cy="1143000"/>
          </a:xfrm>
        </p:spPr>
        <p:txBody>
          <a:bodyPr>
            <a:normAutofit fontScale="90000"/>
          </a:bodyPr>
          <a:lstStyle/>
          <a:p>
            <a:r>
              <a:rPr lang="en-US" dirty="0" smtClean="0"/>
              <a:t>Puzzle Like Fit of The Continents</a:t>
            </a:r>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Fossil Evidence</a:t>
            </a:r>
            <a:endParaRPr lang="en-US" dirty="0"/>
          </a:p>
        </p:txBody>
      </p:sp>
      <p:sp>
        <p:nvSpPr>
          <p:cNvPr id="3" name="Content Placeholder 2"/>
          <p:cNvSpPr>
            <a:spLocks noGrp="1"/>
          </p:cNvSpPr>
          <p:nvPr>
            <p:ph idx="1"/>
          </p:nvPr>
        </p:nvSpPr>
        <p:spPr/>
        <p:txBody>
          <a:bodyPr>
            <a:normAutofit/>
          </a:bodyPr>
          <a:lstStyle/>
          <a:p>
            <a:pPr lvl="1"/>
            <a:r>
              <a:rPr lang="en-US" dirty="0" smtClean="0"/>
              <a:t>Glossopteris</a:t>
            </a:r>
          </a:p>
          <a:p>
            <a:pPr lvl="2"/>
            <a:r>
              <a:rPr lang="en-US" dirty="0" smtClean="0"/>
              <a:t>A seed fern (plant) that grew 250 million years ago</a:t>
            </a:r>
          </a:p>
          <a:p>
            <a:pPr lvl="2"/>
            <a:r>
              <a:rPr lang="en-US" dirty="0" smtClean="0"/>
              <a:t>Found in rocks in South Africa, Africa, Australia, India, and Antarctica</a:t>
            </a:r>
          </a:p>
          <a:p>
            <a:pPr lvl="2"/>
            <a:r>
              <a:rPr lang="en-US" dirty="0" smtClean="0"/>
              <a:t>Scientists believe their seeds were too large to be carried by wind over the oceans to each continent.</a:t>
            </a:r>
          </a:p>
          <a:p>
            <a:pPr lvl="1"/>
            <a:r>
              <a:rPr lang="en-US" dirty="0" err="1" smtClean="0"/>
              <a:t>Mesosaurus</a:t>
            </a:r>
            <a:endParaRPr lang="en-US" dirty="0" smtClean="0"/>
          </a:p>
          <a:p>
            <a:pPr lvl="2"/>
            <a:r>
              <a:rPr lang="en-US" dirty="0" smtClean="0"/>
              <a:t>Small, freshwater reptile (animal)</a:t>
            </a:r>
          </a:p>
          <a:p>
            <a:pPr lvl="2"/>
            <a:r>
              <a:rPr lang="en-US" dirty="0" smtClean="0"/>
              <a:t>Found in both South America and Africa</a:t>
            </a:r>
          </a:p>
          <a:p>
            <a:pPr lvl="2"/>
            <a:r>
              <a:rPr lang="en-US" dirty="0" smtClean="0"/>
              <a:t>Scientists believe they could not have swam across the Atlantic Ocean</a:t>
            </a:r>
          </a:p>
          <a:p>
            <a:pPr lvl="2"/>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amond(in)">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ssils Evidence CDH.gif"/>
          <p:cNvPicPr>
            <a:picLocks noChangeAspect="1"/>
          </p:cNvPicPr>
          <p:nvPr/>
        </p:nvPicPr>
        <p:blipFill>
          <a:blip r:embed="rId2" cstate="print"/>
          <a:stretch>
            <a:fillRect/>
          </a:stretch>
        </p:blipFill>
        <p:spPr>
          <a:xfrm>
            <a:off x="0" y="-152400"/>
            <a:ext cx="9144000" cy="7020436"/>
          </a:xfrm>
          <a:prstGeom prst="rect">
            <a:avLst/>
          </a:prstGeom>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ck Evidence CDH.jpg"/>
          <p:cNvPicPr>
            <a:picLocks noChangeAspect="1"/>
          </p:cNvPicPr>
          <p:nvPr/>
        </p:nvPicPr>
        <p:blipFill>
          <a:blip r:embed="rId2" cstate="print"/>
          <a:srcRect l="25000" r="23333"/>
          <a:stretch>
            <a:fillRect/>
          </a:stretch>
        </p:blipFill>
        <p:spPr>
          <a:xfrm>
            <a:off x="4419600" y="0"/>
            <a:ext cx="4724400" cy="6858000"/>
          </a:xfrm>
          <a:prstGeom prst="rect">
            <a:avLst/>
          </a:prstGeom>
        </p:spPr>
      </p:pic>
      <p:sp>
        <p:nvSpPr>
          <p:cNvPr id="3" name="Title 2"/>
          <p:cNvSpPr>
            <a:spLocks noGrp="1"/>
          </p:cNvSpPr>
          <p:nvPr>
            <p:ph type="title"/>
          </p:nvPr>
        </p:nvSpPr>
        <p:spPr>
          <a:xfrm>
            <a:off x="0" y="704088"/>
            <a:ext cx="8686800" cy="1143000"/>
          </a:xfrm>
        </p:spPr>
        <p:txBody>
          <a:bodyPr/>
          <a:lstStyle/>
          <a:p>
            <a:r>
              <a:rPr lang="en-US" dirty="0" smtClean="0"/>
              <a:t>Rock Formations</a:t>
            </a:r>
            <a:endParaRPr lang="en-US" dirty="0"/>
          </a:p>
        </p:txBody>
      </p:sp>
      <p:sp>
        <p:nvSpPr>
          <p:cNvPr id="5" name="Content Placeholder 4"/>
          <p:cNvSpPr>
            <a:spLocks noGrp="1"/>
          </p:cNvSpPr>
          <p:nvPr>
            <p:ph idx="1"/>
          </p:nvPr>
        </p:nvSpPr>
        <p:spPr>
          <a:xfrm>
            <a:off x="0" y="1935480"/>
            <a:ext cx="8686800" cy="4922520"/>
          </a:xfrm>
        </p:spPr>
        <p:txBody>
          <a:bodyPr/>
          <a:lstStyle/>
          <a:p>
            <a:pPr marL="274320" lvl="4" indent="-274320">
              <a:buClr>
                <a:schemeClr val="accent3"/>
              </a:buClr>
              <a:buSzPct val="95000"/>
            </a:pPr>
            <a:r>
              <a:rPr lang="en-US" sz="2600" dirty="0" smtClean="0"/>
              <a:t>Folded mountains show </a:t>
            </a:r>
            <a:br>
              <a:rPr lang="en-US" sz="2600" dirty="0" smtClean="0"/>
            </a:br>
            <a:r>
              <a:rPr lang="en-US" sz="2600" dirty="0" smtClean="0"/>
              <a:t>evidence of continental drift</a:t>
            </a:r>
          </a:p>
          <a:p>
            <a:pPr lvl="1"/>
            <a:r>
              <a:rPr lang="en-US" sz="2300" dirty="0" smtClean="0"/>
              <a:t>The Cape Mountains of </a:t>
            </a:r>
            <a:br>
              <a:rPr lang="en-US" sz="2300" dirty="0" smtClean="0"/>
            </a:br>
            <a:r>
              <a:rPr lang="en-US" sz="2300" dirty="0" smtClean="0"/>
              <a:t>South Africa are of the </a:t>
            </a:r>
            <a:br>
              <a:rPr lang="en-US" sz="2300" dirty="0" smtClean="0"/>
            </a:br>
            <a:r>
              <a:rPr lang="en-US" sz="2300" dirty="0" smtClean="0"/>
              <a:t>same age and type of folded </a:t>
            </a:r>
            <a:br>
              <a:rPr lang="en-US" sz="2300" dirty="0" smtClean="0"/>
            </a:br>
            <a:r>
              <a:rPr lang="en-US" sz="2300" dirty="0" smtClean="0"/>
              <a:t>rocks as mountains across the </a:t>
            </a:r>
            <a:br>
              <a:rPr lang="en-US" sz="2300" dirty="0" smtClean="0"/>
            </a:br>
            <a:r>
              <a:rPr lang="en-US" sz="2300" dirty="0" smtClean="0"/>
              <a:t>Atlantic Ocean in Argentina.</a:t>
            </a:r>
          </a:p>
          <a:p>
            <a:pPr lvl="1"/>
            <a:r>
              <a:rPr lang="en-US" sz="2300" dirty="0" smtClean="0"/>
              <a:t>When South America and </a:t>
            </a:r>
            <a:br>
              <a:rPr lang="en-US" sz="2300" dirty="0" smtClean="0"/>
            </a:br>
            <a:r>
              <a:rPr lang="en-US" sz="2300" dirty="0" smtClean="0"/>
              <a:t>Africa are pieced together, </a:t>
            </a:r>
            <a:br>
              <a:rPr lang="en-US" sz="2300" dirty="0" smtClean="0"/>
            </a:br>
            <a:r>
              <a:rPr lang="en-US" sz="2300" dirty="0" smtClean="0"/>
              <a:t>the mountain ranges line up.</a:t>
            </a:r>
          </a:p>
          <a:p>
            <a:endParaRPr lang="en-US"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Climate Evidence</a:t>
            </a:r>
            <a:endParaRPr lang="en-US" dirty="0"/>
          </a:p>
        </p:txBody>
      </p:sp>
      <p:sp>
        <p:nvSpPr>
          <p:cNvPr id="3" name="Content Placeholder 2"/>
          <p:cNvSpPr>
            <a:spLocks noGrp="1"/>
          </p:cNvSpPr>
          <p:nvPr>
            <p:ph idx="1"/>
          </p:nvPr>
        </p:nvSpPr>
        <p:spPr>
          <a:xfrm>
            <a:off x="152400" y="1935480"/>
            <a:ext cx="8991600" cy="4693920"/>
          </a:xfrm>
        </p:spPr>
        <p:txBody>
          <a:bodyPr>
            <a:normAutofit/>
          </a:bodyPr>
          <a:lstStyle/>
          <a:p>
            <a:pPr>
              <a:buNone/>
            </a:pPr>
            <a:endParaRPr lang="en-US" sz="2800" dirty="0" smtClean="0"/>
          </a:p>
          <a:p>
            <a:pPr marL="274320" lvl="4" indent="-274320">
              <a:buClr>
                <a:schemeClr val="accent3"/>
              </a:buClr>
              <a:buSzPct val="95000"/>
            </a:pPr>
            <a:r>
              <a:rPr lang="en-US" sz="2600" dirty="0" smtClean="0"/>
              <a:t>Many WARM places today were once covered by glaciers, and some COLD places today were once tropical! This means that the land must have moved it’s location!</a:t>
            </a:r>
          </a:p>
          <a:p>
            <a:pPr marL="274320" lvl="4" indent="-274320">
              <a:buClr>
                <a:schemeClr val="accent3"/>
              </a:buClr>
              <a:buSzPct val="95000"/>
              <a:buNone/>
            </a:pPr>
            <a:endParaRPr lang="en-US" sz="2600" dirty="0" smtClean="0"/>
          </a:p>
          <a:p>
            <a:pPr marL="274320" lvl="4" indent="-274320">
              <a:buClr>
                <a:schemeClr val="accent3"/>
              </a:buClr>
              <a:buSzPct val="95000"/>
            </a:pPr>
            <a:r>
              <a:rPr lang="en-US" sz="2600" dirty="0" smtClean="0"/>
              <a:t>Glacial deposits show evidence of continental drift</a:t>
            </a:r>
          </a:p>
          <a:p>
            <a:pPr lvl="1"/>
            <a:r>
              <a:rPr lang="en-US" sz="2300" dirty="0" smtClean="0"/>
              <a:t>Many glacial deposits are found in South America, Africa, India, Australia, and Antarctica.</a:t>
            </a:r>
          </a:p>
          <a:p>
            <a:pPr lvl="1"/>
            <a:r>
              <a:rPr lang="en-US" sz="2300" dirty="0" smtClean="0"/>
              <a:t>The similarity of these deposits indicates they were deposited by the same ice sheet.</a:t>
            </a:r>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a:t>
            </a:r>
            <a:endParaRPr lang="en-US" dirty="0"/>
          </a:p>
        </p:txBody>
      </p:sp>
      <p:sp>
        <p:nvSpPr>
          <p:cNvPr id="3" name="Content Placeholder 2"/>
          <p:cNvSpPr>
            <a:spLocks noGrp="1"/>
          </p:cNvSpPr>
          <p:nvPr>
            <p:ph idx="1"/>
          </p:nvPr>
        </p:nvSpPr>
        <p:spPr/>
        <p:txBody>
          <a:bodyPr/>
          <a:lstStyle/>
          <a:p>
            <a:pPr marL="0" indent="0">
              <a:buNone/>
            </a:pPr>
            <a:r>
              <a:rPr lang="en-US" dirty="0" smtClean="0"/>
              <a:t>Earth’s systems, being dynamic and interacting, cause feedback effects that increase or decrease the original changes.</a:t>
            </a:r>
          </a:p>
          <a:p>
            <a:pPr>
              <a:buFont typeface="Arial" panose="020B0604020202020204" pitchFamily="34" charset="0"/>
              <a:buChar char="•"/>
            </a:pPr>
            <a:r>
              <a:rPr lang="en-US" dirty="0" smtClean="0"/>
              <a:t>Distinguish between positive and negative feedback loops.</a:t>
            </a:r>
          </a:p>
          <a:p>
            <a:pPr>
              <a:buFont typeface="Arial" panose="020B0604020202020204" pitchFamily="34" charset="0"/>
              <a:buChar char="•"/>
            </a:pPr>
            <a:r>
              <a:rPr lang="en-US" dirty="0" smtClean="0"/>
              <a:t>Describe differences in Earth’s geosphere, lithosphere, hydrosphere, atmosphere, biosphere in response to a change to Earth’s surface.</a:t>
            </a:r>
            <a:endParaRPr lang="en-US" dirty="0"/>
          </a:p>
        </p:txBody>
      </p:sp>
    </p:spTree>
    <p:extLst>
      <p:ext uri="{BB962C8B-B14F-4D97-AF65-F5344CB8AC3E}">
        <p14:creationId xmlns:p14="http://schemas.microsoft.com/office/powerpoint/2010/main" val="364919337"/>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Past, Present, and Future Drifting</a:t>
            </a:r>
            <a:endParaRPr lang="en-US" dirty="0"/>
          </a:p>
        </p:txBody>
      </p:sp>
      <p:sp>
        <p:nvSpPr>
          <p:cNvPr id="3" name="Content Placeholder 2"/>
          <p:cNvSpPr>
            <a:spLocks noGrp="1"/>
          </p:cNvSpPr>
          <p:nvPr>
            <p:ph idx="1"/>
          </p:nvPr>
        </p:nvSpPr>
        <p:spPr>
          <a:xfrm>
            <a:off x="0" y="1935480"/>
            <a:ext cx="9144000" cy="4693920"/>
          </a:xfrm>
        </p:spPr>
        <p:txBody>
          <a:bodyPr/>
          <a:lstStyle/>
          <a:p>
            <a:pPr lvl="1"/>
            <a:r>
              <a:rPr lang="en-US" dirty="0" err="1" smtClean="0"/>
              <a:t>Pangea</a:t>
            </a:r>
            <a:r>
              <a:rPr lang="en-US" dirty="0" smtClean="0"/>
              <a:t> broke apart into Gondwanaland and </a:t>
            </a:r>
            <a:r>
              <a:rPr lang="en-US" dirty="0" err="1" smtClean="0"/>
              <a:t>Laurasia</a:t>
            </a:r>
            <a:r>
              <a:rPr lang="en-US" dirty="0" smtClean="0"/>
              <a:t> about 200 million years ago.</a:t>
            </a:r>
          </a:p>
          <a:p>
            <a:pPr lvl="1"/>
            <a:r>
              <a:rPr lang="en-US" dirty="0" smtClean="0"/>
              <a:t>Scientists think that the continents are drifting today at a rate of 2.54 centimeters (1 inch) per year.</a:t>
            </a:r>
          </a:p>
          <a:p>
            <a:pPr lvl="1"/>
            <a:r>
              <a:rPr lang="en-US" dirty="0" smtClean="0"/>
              <a:t>Scientists believe that in 50 million years the Atlantic Ocean and the Indian Ocean will be bigger and the Pacific Ocean will be smaller.</a:t>
            </a:r>
          </a:p>
          <a:p>
            <a:pPr lvl="1"/>
            <a:r>
              <a:rPr lang="en-US" dirty="0" err="1" smtClean="0"/>
              <a:t>Paleomap</a:t>
            </a:r>
            <a:r>
              <a:rPr lang="en-US" dirty="0" smtClean="0"/>
              <a:t> Project</a:t>
            </a:r>
          </a:p>
          <a:p>
            <a:pPr lvl="3"/>
            <a:r>
              <a:rPr lang="en-US" dirty="0" smtClean="0">
                <a:hlinkClick r:id="rId2"/>
              </a:rPr>
              <a:t>http://www.scotese.com/earth.htm</a:t>
            </a:r>
            <a:endParaRPr lang="en-US" dirty="0" smtClean="0"/>
          </a:p>
          <a:p>
            <a:pPr lvl="3">
              <a:buNone/>
            </a:pPr>
            <a:endParaRPr lang="en-US" dirty="0" smtClean="0"/>
          </a:p>
          <a:p>
            <a:pPr lvl="1"/>
            <a:endParaRPr lang="en-US" dirty="0" smtClean="0"/>
          </a:p>
          <a:p>
            <a:endParaRPr lang="en-US" dirty="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lstStyle/>
          <a:p>
            <a:pPr marL="0" indent="0">
              <a:buNone/>
            </a:pPr>
            <a:r>
              <a:rPr lang="en-US" dirty="0" smtClean="0"/>
              <a:t>In line with CONTINENTAL DRIFT THEORY…</a:t>
            </a:r>
          </a:p>
          <a:p>
            <a:r>
              <a:rPr lang="en-US" dirty="0" smtClean="0"/>
              <a:t>List one way Earth has changed in the past.</a:t>
            </a:r>
          </a:p>
          <a:p>
            <a:r>
              <a:rPr lang="en-US" dirty="0" smtClean="0"/>
              <a:t>List one way Earth is changing today.</a:t>
            </a:r>
          </a:p>
          <a:p>
            <a:r>
              <a:rPr lang="en-US" dirty="0" smtClean="0"/>
              <a:t>List one way Earth is projected to change in the Future.</a:t>
            </a:r>
            <a:endParaRPr lang="en-US" dirty="0"/>
          </a:p>
        </p:txBody>
      </p:sp>
    </p:spTree>
    <p:extLst>
      <p:ext uri="{BB962C8B-B14F-4D97-AF65-F5344CB8AC3E}">
        <p14:creationId xmlns:p14="http://schemas.microsoft.com/office/powerpoint/2010/main" val="1559372419"/>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lgn="ctr"/>
            <a:r>
              <a:rPr lang="en-US" dirty="0" smtClean="0"/>
              <a:t>Sea-Floor Spreading</a:t>
            </a:r>
            <a:endParaRPr lang="en-US" dirty="0"/>
          </a:p>
        </p:txBody>
      </p:sp>
      <p:sp>
        <p:nvSpPr>
          <p:cNvPr id="3" name="Content Placeholder 2"/>
          <p:cNvSpPr>
            <a:spLocks noGrp="1"/>
          </p:cNvSpPr>
          <p:nvPr>
            <p:ph idx="1"/>
          </p:nvPr>
        </p:nvSpPr>
        <p:spPr>
          <a:xfrm>
            <a:off x="0" y="1447800"/>
            <a:ext cx="9144000" cy="4922520"/>
          </a:xfrm>
        </p:spPr>
        <p:txBody>
          <a:bodyPr>
            <a:normAutofit lnSpcReduction="10000"/>
          </a:bodyPr>
          <a:lstStyle/>
          <a:p>
            <a:pPr lvl="0"/>
            <a:r>
              <a:rPr lang="en-US" dirty="0" smtClean="0"/>
              <a:t>Harry </a:t>
            </a:r>
            <a:r>
              <a:rPr lang="en-US" u="sng" dirty="0" smtClean="0">
                <a:solidFill>
                  <a:srgbClr val="7030A0"/>
                </a:solidFill>
              </a:rPr>
              <a:t>Hess</a:t>
            </a:r>
            <a:r>
              <a:rPr lang="en-US" dirty="0" smtClean="0"/>
              <a:t> (English)</a:t>
            </a:r>
          </a:p>
          <a:p>
            <a:pPr lvl="0"/>
            <a:r>
              <a:rPr lang="en-US" sz="2400" dirty="0" smtClean="0"/>
              <a:t>After World War II, new techniques and instruments allowed scientists to make more detailed studies of the ocean floor.</a:t>
            </a:r>
          </a:p>
          <a:p>
            <a:pPr lvl="0"/>
            <a:r>
              <a:rPr lang="en-US" sz="2400" dirty="0" smtClean="0"/>
              <a:t>Glomar Challenger, a deep-sea drilling ship, drilled thousands of holes in the ocean floor (to collect rock samples), and measured the depth of the oceans using sonar.</a:t>
            </a:r>
          </a:p>
          <a:p>
            <a:r>
              <a:rPr lang="en-US" dirty="0" smtClean="0"/>
              <a:t>New Discoveries</a:t>
            </a:r>
          </a:p>
          <a:p>
            <a:pPr lvl="2"/>
            <a:r>
              <a:rPr lang="en-US" sz="2400" u="sng" dirty="0" smtClean="0">
                <a:solidFill>
                  <a:srgbClr val="7030A0"/>
                </a:solidFill>
              </a:rPr>
              <a:t>From the sonar, scientists discover the depth of the ocean.</a:t>
            </a:r>
          </a:p>
          <a:p>
            <a:pPr lvl="2"/>
            <a:r>
              <a:rPr lang="en-US" sz="2400" u="sng" dirty="0" smtClean="0">
                <a:solidFill>
                  <a:srgbClr val="7030A0"/>
                </a:solidFill>
              </a:rPr>
              <a:t>Many earthquakes and volcanoes occur along the </a:t>
            </a:r>
            <a:r>
              <a:rPr lang="en-US" sz="2400" u="sng" dirty="0" smtClean="0"/>
              <a:t>area of the </a:t>
            </a:r>
            <a:r>
              <a:rPr lang="en-US" sz="2400" u="sng" dirty="0" smtClean="0">
                <a:solidFill>
                  <a:srgbClr val="7030A0"/>
                </a:solidFill>
              </a:rPr>
              <a:t>mid-ocean ridge.</a:t>
            </a:r>
          </a:p>
          <a:p>
            <a:pPr lvl="2"/>
            <a:r>
              <a:rPr lang="en-US" sz="2400" u="sng" dirty="0" smtClean="0">
                <a:solidFill>
                  <a:srgbClr val="7030A0"/>
                </a:solidFill>
              </a:rPr>
              <a:t>From the rock samples</a:t>
            </a:r>
            <a:r>
              <a:rPr lang="en-US" sz="2400" u="sng" dirty="0" smtClean="0"/>
              <a:t>, scientists learned that </a:t>
            </a:r>
            <a:r>
              <a:rPr lang="en-US" sz="2400" u="sng" dirty="0" smtClean="0">
                <a:solidFill>
                  <a:srgbClr val="7030A0"/>
                </a:solidFill>
              </a:rPr>
              <a:t>the ocean floor is “old” near the continents and “young” near the mid-ocean ridge.</a:t>
            </a:r>
          </a:p>
          <a:p>
            <a:endParaRPr lang="en-US" dirty="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61288"/>
          </a:xfrm>
        </p:spPr>
        <p:txBody>
          <a:bodyPr>
            <a:normAutofit fontScale="90000"/>
          </a:bodyPr>
          <a:lstStyle/>
          <a:p>
            <a:pPr algn="ctr"/>
            <a:r>
              <a:rPr lang="en-US" dirty="0" smtClean="0"/>
              <a:t>New Discoveries Leads To New Ideas about the Ocean Floor</a:t>
            </a:r>
            <a:endParaRPr lang="en-US" dirty="0"/>
          </a:p>
        </p:txBody>
      </p:sp>
      <p:sp>
        <p:nvSpPr>
          <p:cNvPr id="3" name="Content Placeholder 2"/>
          <p:cNvSpPr>
            <a:spLocks noGrp="1"/>
          </p:cNvSpPr>
          <p:nvPr>
            <p:ph idx="1"/>
          </p:nvPr>
        </p:nvSpPr>
        <p:spPr/>
        <p:txBody>
          <a:bodyPr/>
          <a:lstStyle/>
          <a:p>
            <a:pPr lvl="0"/>
            <a:r>
              <a:rPr lang="en-US" dirty="0" smtClean="0"/>
              <a:t>With this information, scientists believe that </a:t>
            </a:r>
            <a:r>
              <a:rPr lang="en-US" u="sng" dirty="0" smtClean="0">
                <a:solidFill>
                  <a:srgbClr val="7030A0"/>
                </a:solidFill>
              </a:rPr>
              <a:t>molten rock (lava) is formed at the mid-ocean ridge and pushes the older rock apart</a:t>
            </a:r>
            <a:r>
              <a:rPr lang="en-US" dirty="0" smtClean="0"/>
              <a:t>.</a:t>
            </a:r>
          </a:p>
          <a:p>
            <a:pPr lvl="0"/>
            <a:r>
              <a:rPr lang="en-US" dirty="0" smtClean="0"/>
              <a:t>The </a:t>
            </a:r>
            <a:r>
              <a:rPr lang="en-US" u="sng" dirty="0" smtClean="0">
                <a:solidFill>
                  <a:srgbClr val="7030A0"/>
                </a:solidFill>
              </a:rPr>
              <a:t>creation of new ocean floor causes sea-floor spreading</a:t>
            </a:r>
          </a:p>
          <a:p>
            <a:pPr lvl="0"/>
            <a:r>
              <a:rPr lang="en-US" dirty="0" smtClean="0"/>
              <a:t>Since the </a:t>
            </a:r>
            <a:r>
              <a:rPr lang="en-US" u="sng" dirty="0" smtClean="0">
                <a:solidFill>
                  <a:srgbClr val="7030A0"/>
                </a:solidFill>
              </a:rPr>
              <a:t>earth is not getting larger</a:t>
            </a:r>
            <a:r>
              <a:rPr lang="en-US" dirty="0" smtClean="0"/>
              <a:t>, scientists believe that </a:t>
            </a:r>
            <a:r>
              <a:rPr lang="en-US" u="sng" dirty="0" smtClean="0">
                <a:solidFill>
                  <a:srgbClr val="7030A0"/>
                </a:solidFill>
              </a:rPr>
              <a:t>new crustal rock (sea floor) is created at the same rate the old crustal rock is destroyed</a:t>
            </a:r>
            <a:r>
              <a:rPr lang="en-US" dirty="0" smtClean="0"/>
              <a:t>.</a:t>
            </a:r>
          </a:p>
          <a:p>
            <a:pPr lvl="0"/>
            <a:r>
              <a:rPr lang="en-US" dirty="0" smtClean="0"/>
              <a:t>The </a:t>
            </a:r>
            <a:r>
              <a:rPr lang="en-US" u="sng" dirty="0" smtClean="0">
                <a:solidFill>
                  <a:srgbClr val="7030A0"/>
                </a:solidFill>
              </a:rPr>
              <a:t>old rocks are being pushed deep into the mantle in trenches and remelted.</a:t>
            </a:r>
          </a:p>
          <a:p>
            <a:endParaRPr lang="en-US" dirty="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solidFill>
                  <a:schemeClr val="tx1"/>
                </a:solidFill>
              </a:rPr>
              <a:t>Evidence for Sea-floor Spreading</a:t>
            </a:r>
            <a:endParaRPr lang="en-US" u="sng" dirty="0">
              <a:solidFill>
                <a:schemeClr val="tx1"/>
              </a:solidFill>
            </a:endParaRPr>
          </a:p>
        </p:txBody>
      </p:sp>
      <p:sp>
        <p:nvSpPr>
          <p:cNvPr id="3" name="Content Placeholder 2"/>
          <p:cNvSpPr>
            <a:spLocks noGrp="1"/>
          </p:cNvSpPr>
          <p:nvPr>
            <p:ph idx="1"/>
          </p:nvPr>
        </p:nvSpPr>
        <p:spPr>
          <a:xfrm>
            <a:off x="457200" y="1935480"/>
            <a:ext cx="8229600" cy="883920"/>
          </a:xfrm>
        </p:spPr>
        <p:txBody>
          <a:bodyPr/>
          <a:lstStyle/>
          <a:p>
            <a:r>
              <a:rPr lang="en-US" dirty="0" smtClean="0"/>
              <a:t>Global earthquake distribution. </a:t>
            </a:r>
          </a:p>
          <a:p>
            <a:pPr>
              <a:buNone/>
            </a:pPr>
            <a:endParaRPr lang="en-US" dirty="0"/>
          </a:p>
        </p:txBody>
      </p:sp>
      <p:pic>
        <p:nvPicPr>
          <p:cNvPr id="5" name="Picture 4" descr="Global Earthquake Distribution.jpg"/>
          <p:cNvPicPr>
            <a:picLocks noChangeAspect="1"/>
          </p:cNvPicPr>
          <p:nvPr/>
        </p:nvPicPr>
        <p:blipFill>
          <a:blip r:embed="rId2" cstate="print"/>
          <a:stretch>
            <a:fillRect/>
          </a:stretch>
        </p:blipFill>
        <p:spPr>
          <a:xfrm>
            <a:off x="0" y="2514600"/>
            <a:ext cx="9144000" cy="4343400"/>
          </a:xfrm>
          <a:prstGeom prst="rect">
            <a:avLst/>
          </a:prstGeom>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Evidence for Sea-floor Spreading</a:t>
            </a:r>
            <a:endParaRPr lang="en-US" dirty="0"/>
          </a:p>
        </p:txBody>
      </p:sp>
      <p:sp>
        <p:nvSpPr>
          <p:cNvPr id="3" name="Content Placeholder 2"/>
          <p:cNvSpPr>
            <a:spLocks noGrp="1"/>
          </p:cNvSpPr>
          <p:nvPr>
            <p:ph idx="1"/>
          </p:nvPr>
        </p:nvSpPr>
        <p:spPr>
          <a:xfrm>
            <a:off x="457200" y="1847088"/>
            <a:ext cx="8229600" cy="2057400"/>
          </a:xfrm>
        </p:spPr>
        <p:txBody>
          <a:bodyPr>
            <a:normAutofit/>
          </a:bodyPr>
          <a:lstStyle/>
          <a:p>
            <a:r>
              <a:rPr lang="en-US" dirty="0" smtClean="0"/>
              <a:t>Age striping of the ocean floors. </a:t>
            </a:r>
          </a:p>
          <a:p>
            <a:pPr marL="393192" lvl="1" indent="0">
              <a:buNone/>
            </a:pPr>
            <a:endParaRPr lang="en-US" dirty="0" smtClean="0"/>
          </a:p>
          <a:p>
            <a:endParaRPr lang="en-US" dirty="0" smtClean="0"/>
          </a:p>
          <a:p>
            <a:endParaRPr lang="en-US" dirty="0" smtClean="0"/>
          </a:p>
        </p:txBody>
      </p:sp>
      <p:pic>
        <p:nvPicPr>
          <p:cNvPr id="4" name="Picture 3" descr="Sea-Floor Striping.jpg"/>
          <p:cNvPicPr>
            <a:picLocks noChangeAspect="1"/>
          </p:cNvPicPr>
          <p:nvPr/>
        </p:nvPicPr>
        <p:blipFill>
          <a:blip r:embed="rId2" cstate="print"/>
          <a:stretch>
            <a:fillRect/>
          </a:stretch>
        </p:blipFill>
        <p:spPr>
          <a:xfrm>
            <a:off x="2895600" y="2590800"/>
            <a:ext cx="6096000" cy="4093839"/>
          </a:xfrm>
          <a:prstGeom prst="rect">
            <a:avLst/>
          </a:prstGeom>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for Sea-floor Spreading</a:t>
            </a:r>
          </a:p>
        </p:txBody>
      </p:sp>
      <p:sp>
        <p:nvSpPr>
          <p:cNvPr id="3" name="Content Placeholder 2"/>
          <p:cNvSpPr>
            <a:spLocks noGrp="1"/>
          </p:cNvSpPr>
          <p:nvPr>
            <p:ph idx="1"/>
          </p:nvPr>
        </p:nvSpPr>
        <p:spPr/>
        <p:txBody>
          <a:bodyPr/>
          <a:lstStyle/>
          <a:p>
            <a:endParaRPr lang="en-US" dirty="0"/>
          </a:p>
        </p:txBody>
      </p:sp>
      <p:pic>
        <p:nvPicPr>
          <p:cNvPr id="1030" name="Picture 6" descr="Image result for paleomagnetic seafl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8" y="0"/>
            <a:ext cx="9261753" cy="6876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for Sea-floor Spreading</a:t>
            </a:r>
          </a:p>
        </p:txBody>
      </p:sp>
      <p:sp>
        <p:nvSpPr>
          <p:cNvPr id="3" name="Content Placeholder 2"/>
          <p:cNvSpPr>
            <a:spLocks noGrp="1"/>
          </p:cNvSpPr>
          <p:nvPr>
            <p:ph idx="1"/>
          </p:nvPr>
        </p:nvSpPr>
        <p:spPr/>
        <p:txBody>
          <a:bodyPr/>
          <a:lstStyle/>
          <a:p>
            <a:r>
              <a:rPr lang="en-US" dirty="0" smtClean="0"/>
              <a:t>Heat </a:t>
            </a:r>
            <a:r>
              <a:rPr lang="en-US" dirty="0"/>
              <a:t>flow distribution of the ocean floors.</a:t>
            </a:r>
          </a:p>
          <a:p>
            <a:endParaRPr lang="en-US" dirty="0"/>
          </a:p>
          <a:p>
            <a:endParaRPr lang="en-US" dirty="0"/>
          </a:p>
        </p:txBody>
      </p:sp>
      <p:pic>
        <p:nvPicPr>
          <p:cNvPr id="2050" name="Picture 2" descr="Image result for Heat flow distribution of the ocean flo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87542"/>
            <a:ext cx="8229600" cy="440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01938"/>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We Found Doing While Developing Sea-floor Spreading</a:t>
            </a:r>
            <a:endParaRPr lang="en-US" dirty="0"/>
          </a:p>
        </p:txBody>
      </p:sp>
      <p:sp>
        <p:nvSpPr>
          <p:cNvPr id="3" name="Content Placeholder 2"/>
          <p:cNvSpPr>
            <a:spLocks noGrp="1"/>
          </p:cNvSpPr>
          <p:nvPr>
            <p:ph idx="1"/>
          </p:nvPr>
        </p:nvSpPr>
        <p:spPr/>
        <p:txBody>
          <a:bodyPr/>
          <a:lstStyle/>
          <a:p>
            <a:r>
              <a:rPr lang="en-US" dirty="0" smtClean="0"/>
              <a:t>Thanks to sonar scientists were able to find the depth of the ocean and what the ocean floor looked like.</a:t>
            </a:r>
          </a:p>
          <a:p>
            <a:r>
              <a:rPr lang="en-US" dirty="0" smtClean="0"/>
              <a:t>At this time we were not able to reach the majority of the ocean floor using a submarine.</a:t>
            </a:r>
          </a:p>
          <a:p>
            <a:r>
              <a:rPr lang="en-US" dirty="0" smtClean="0"/>
              <a:t>Scientist found out that:</a:t>
            </a:r>
          </a:p>
          <a:p>
            <a:pPr lvl="1"/>
            <a:r>
              <a:rPr lang="en-US" dirty="0" smtClean="0"/>
              <a:t>The ocean floor is divided into 2 topographical regions, the continental margin and the ocean basin or floor</a:t>
            </a:r>
          </a:p>
          <a:p>
            <a:pPr lvl="1"/>
            <a:r>
              <a:rPr lang="en-US" dirty="0" smtClean="0"/>
              <a:t>The same forces (erosion, earthquakes, volcanoes, etc.), which shape the land, shape the ocean floor.</a:t>
            </a:r>
          </a:p>
          <a:p>
            <a:endParaRPr lang="en-US"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a:bodyPr>
          <a:lstStyle/>
          <a:p>
            <a:r>
              <a:rPr lang="en-US" i="1" dirty="0" smtClean="0"/>
              <a:t>Demonstration</a:t>
            </a:r>
            <a:r>
              <a:rPr lang="en-US" dirty="0" smtClean="0"/>
              <a:t>: Seafloor Spreading of our Desks!!</a:t>
            </a:r>
          </a:p>
          <a:p>
            <a:endParaRPr lang="en-US" dirty="0" smtClean="0"/>
          </a:p>
          <a:p>
            <a:endParaRPr lang="en-US" dirty="0"/>
          </a:p>
          <a:p>
            <a:endParaRPr lang="en-US" dirty="0" smtClean="0"/>
          </a:p>
          <a:p>
            <a:endParaRPr lang="en-US" dirty="0"/>
          </a:p>
          <a:p>
            <a:endParaRPr lang="en-US" dirty="0" smtClean="0"/>
          </a:p>
          <a:p>
            <a:endParaRPr lang="en-US" dirty="0"/>
          </a:p>
          <a:p>
            <a:r>
              <a:rPr lang="en-US" sz="3600" dirty="0" smtClean="0"/>
              <a:t>Now try it a different way on your own!</a:t>
            </a:r>
            <a:endParaRPr lang="en-US" sz="3600" dirty="0"/>
          </a:p>
        </p:txBody>
      </p:sp>
      <p:pic>
        <p:nvPicPr>
          <p:cNvPr id="3074" name="Picture 2" descr="Image result for seafloor spreading activity de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38400"/>
            <a:ext cx="3200400" cy="232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94119"/>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Systems</a:t>
            </a:r>
            <a:endParaRPr lang="en-US" dirty="0"/>
          </a:p>
        </p:txBody>
      </p:sp>
      <p:sp>
        <p:nvSpPr>
          <p:cNvPr id="3" name="Content Placeholder 2"/>
          <p:cNvSpPr>
            <a:spLocks noGrp="1"/>
          </p:cNvSpPr>
          <p:nvPr>
            <p:ph idx="1"/>
          </p:nvPr>
        </p:nvSpPr>
        <p:spPr/>
        <p:txBody>
          <a:bodyPr/>
          <a:lstStyle/>
          <a:p>
            <a:r>
              <a:rPr lang="en-US" dirty="0" smtClean="0"/>
              <a:t>Receive inputs and produce outputs</a:t>
            </a:r>
          </a:p>
          <a:p>
            <a:pPr lvl="1"/>
            <a:r>
              <a:rPr lang="en-US" dirty="0" smtClean="0"/>
              <a:t>Example:  Gulf of Mexico</a:t>
            </a:r>
          </a:p>
          <a:p>
            <a:pPr lvl="2"/>
            <a:r>
              <a:rPr lang="en-US" dirty="0" smtClean="0"/>
              <a:t>Receives input of freshwater, sediments, nutrients</a:t>
            </a:r>
          </a:p>
          <a:p>
            <a:pPr lvl="2"/>
            <a:r>
              <a:rPr lang="en-US" dirty="0" smtClean="0"/>
              <a:t>Gulf outputs a harvest of shrimp and fish</a:t>
            </a:r>
          </a:p>
          <a:p>
            <a:pPr lvl="2"/>
            <a:r>
              <a:rPr lang="en-US" dirty="0" smtClean="0"/>
              <a:t>The system output becomes input to the global economic system and digestive system of people consuming the fish</a:t>
            </a:r>
          </a:p>
          <a:p>
            <a:pPr>
              <a:buNone/>
            </a:pPr>
            <a:endParaRPr lang="en-US" dirty="0"/>
          </a:p>
        </p:txBody>
      </p:sp>
    </p:spTree>
    <p:extLst>
      <p:ext uri="{BB962C8B-B14F-4D97-AF65-F5344CB8AC3E}">
        <p14:creationId xmlns:p14="http://schemas.microsoft.com/office/powerpoint/2010/main" val="2016643844"/>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Create a concept map to compare and contrast Continental Drift Theory and Seafloor Spreading</a:t>
            </a:r>
            <a:r>
              <a:rPr lang="en-US" sz="3600" dirty="0" smtClean="0"/>
              <a:t>.</a:t>
            </a:r>
            <a:endParaRPr lang="en-US" sz="3200" dirty="0"/>
          </a:p>
          <a:p>
            <a:endParaRPr lang="en-US" sz="3200" dirty="0"/>
          </a:p>
        </p:txBody>
      </p:sp>
    </p:spTree>
    <p:extLst>
      <p:ext uri="{BB962C8B-B14F-4D97-AF65-F5344CB8AC3E}">
        <p14:creationId xmlns:p14="http://schemas.microsoft.com/office/powerpoint/2010/main" val="1620606039"/>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Homework!!!</a:t>
            </a:r>
            <a:endParaRPr lang="en-US" dirty="0"/>
          </a:p>
        </p:txBody>
      </p:sp>
      <p:sp>
        <p:nvSpPr>
          <p:cNvPr id="3" name="Content Placeholder 2"/>
          <p:cNvSpPr>
            <a:spLocks noGrp="1"/>
          </p:cNvSpPr>
          <p:nvPr>
            <p:ph idx="1"/>
          </p:nvPr>
        </p:nvSpPr>
        <p:spPr/>
        <p:txBody>
          <a:bodyPr/>
          <a:lstStyle/>
          <a:p>
            <a:r>
              <a:rPr lang="en-US" dirty="0" smtClean="0"/>
              <a:t>Let’s go over our questions on Continental Drift and Seafloor Spreading!</a:t>
            </a:r>
            <a:endParaRPr lang="en-US" dirty="0"/>
          </a:p>
        </p:txBody>
      </p:sp>
    </p:spTree>
    <p:extLst>
      <p:ext uri="{BB962C8B-B14F-4D97-AF65-F5344CB8AC3E}">
        <p14:creationId xmlns:p14="http://schemas.microsoft.com/office/powerpoint/2010/main" val="3245546113"/>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Ocean Floor Topography.jpg"/>
          <p:cNvPicPr>
            <a:picLocks noChangeAspect="1"/>
          </p:cNvPicPr>
          <p:nvPr/>
        </p:nvPicPr>
        <p:blipFill>
          <a:blip r:embed="rId2" cstate="print"/>
          <a:stretch>
            <a:fillRect/>
          </a:stretch>
        </p:blipFill>
        <p:spPr>
          <a:xfrm>
            <a:off x="0" y="1920121"/>
            <a:ext cx="9032276" cy="4937879"/>
          </a:xfrm>
          <a:prstGeom prst="rect">
            <a:avLst/>
          </a:prstGeom>
        </p:spPr>
      </p:pic>
      <p:sp>
        <p:nvSpPr>
          <p:cNvPr id="5" name="Title 4"/>
          <p:cNvSpPr>
            <a:spLocks noGrp="1"/>
          </p:cNvSpPr>
          <p:nvPr>
            <p:ph type="title"/>
          </p:nvPr>
        </p:nvSpPr>
        <p:spPr/>
        <p:txBody>
          <a:bodyPr/>
          <a:lstStyle/>
          <a:p>
            <a:pPr algn="ctr"/>
            <a:r>
              <a:rPr lang="en-US" dirty="0" smtClean="0"/>
              <a:t>Topography of the Ocean Floor</a:t>
            </a:r>
            <a:endParaRPr lang="en-US" dirty="0"/>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t>Continental Margin</a:t>
            </a:r>
            <a:endParaRPr lang="en-US" dirty="0"/>
          </a:p>
        </p:txBody>
      </p:sp>
      <p:sp>
        <p:nvSpPr>
          <p:cNvPr id="3" name="Content Placeholder 2"/>
          <p:cNvSpPr>
            <a:spLocks noGrp="1"/>
          </p:cNvSpPr>
          <p:nvPr>
            <p:ph idx="1"/>
          </p:nvPr>
        </p:nvSpPr>
        <p:spPr>
          <a:xfrm>
            <a:off x="152400" y="1524000"/>
            <a:ext cx="8839200" cy="5105400"/>
          </a:xfrm>
        </p:spPr>
        <p:txBody>
          <a:bodyPr>
            <a:normAutofit fontScale="92500" lnSpcReduction="10000"/>
          </a:bodyPr>
          <a:lstStyle/>
          <a:p>
            <a:pPr lvl="0"/>
            <a:r>
              <a:rPr lang="en-US" b="1" dirty="0" smtClean="0"/>
              <a:t>Continental margin </a:t>
            </a:r>
            <a:r>
              <a:rPr lang="en-US" dirty="0" smtClean="0"/>
              <a:t>– area where the underwater edge of the continent meets the ocean floor.</a:t>
            </a:r>
          </a:p>
          <a:p>
            <a:pPr lvl="0"/>
            <a:r>
              <a:rPr lang="en-US" b="1" dirty="0" smtClean="0"/>
              <a:t>Continental Shelf </a:t>
            </a:r>
            <a:r>
              <a:rPr lang="en-US" dirty="0" smtClean="0"/>
              <a:t>– flat part of the continent that is under shallow water (up to 130 meters deep)</a:t>
            </a:r>
          </a:p>
          <a:p>
            <a:pPr lvl="0"/>
            <a:r>
              <a:rPr lang="en-US" b="1" dirty="0" smtClean="0"/>
              <a:t>Continental Slope </a:t>
            </a:r>
            <a:r>
              <a:rPr lang="en-US" dirty="0" smtClean="0"/>
              <a:t>– begins at the shelf edge, where depth falls off rapidly; average slope is 4” (movie theater aisle); clear boundary between the continental crust and oceanic crust.</a:t>
            </a:r>
          </a:p>
          <a:p>
            <a:pPr lvl="0"/>
            <a:r>
              <a:rPr lang="en-US" b="1" dirty="0" smtClean="0"/>
              <a:t>Continental Rise </a:t>
            </a:r>
            <a:r>
              <a:rPr lang="en-US" dirty="0" smtClean="0"/>
              <a:t>– Gently sloping region between the continental slope and the ocean floor; formed of thick sediment deposits.</a:t>
            </a:r>
          </a:p>
          <a:p>
            <a:pPr lvl="0"/>
            <a:r>
              <a:rPr lang="en-US" b="1" dirty="0" smtClean="0"/>
              <a:t>Submarine Canyon </a:t>
            </a:r>
            <a:r>
              <a:rPr lang="en-US" dirty="0" smtClean="0"/>
              <a:t>– deep V-shaped valleys cut into the continental shelf and slope.</a:t>
            </a:r>
          </a:p>
          <a:p>
            <a:pPr lvl="0"/>
            <a:r>
              <a:rPr lang="en-US" b="1" dirty="0" smtClean="0"/>
              <a:t>Turbidity current </a:t>
            </a:r>
            <a:r>
              <a:rPr lang="en-US" dirty="0" smtClean="0"/>
              <a:t>– underwater rivers of sand; powerful agents of erosion; thought to form submarine canyons.</a:t>
            </a:r>
          </a:p>
          <a:p>
            <a:endParaRPr lang="en-US" dirty="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Labeled Ocean Diagram.jpg"/>
          <p:cNvPicPr>
            <a:picLocks noChangeAspect="1"/>
          </p:cNvPicPr>
          <p:nvPr/>
        </p:nvPicPr>
        <p:blipFill>
          <a:blip r:embed="rId2" cstate="print"/>
          <a:stretch>
            <a:fillRect/>
          </a:stretch>
        </p:blipFill>
        <p:spPr>
          <a:xfrm>
            <a:off x="0" y="1994170"/>
            <a:ext cx="9144000" cy="4863830"/>
          </a:xfrm>
          <a:prstGeom prst="rect">
            <a:avLst/>
          </a:prstGeom>
        </p:spPr>
      </p:pic>
      <p:sp>
        <p:nvSpPr>
          <p:cNvPr id="5" name="Title 4"/>
          <p:cNvSpPr>
            <a:spLocks noGrp="1"/>
          </p:cNvSpPr>
          <p:nvPr>
            <p:ph type="title"/>
          </p:nvPr>
        </p:nvSpPr>
        <p:spPr/>
        <p:txBody>
          <a:bodyPr/>
          <a:lstStyle/>
          <a:p>
            <a:pPr algn="ctr"/>
            <a:r>
              <a:rPr lang="en-US" dirty="0" smtClean="0"/>
              <a:t>Continental Margin</a:t>
            </a:r>
            <a:endParaRPr lang="en-US" dirty="0"/>
          </a:p>
        </p:txBody>
      </p:sp>
      <p:cxnSp>
        <p:nvCxnSpPr>
          <p:cNvPr id="7" name="Straight Connector 6"/>
          <p:cNvCxnSpPr/>
          <p:nvPr/>
        </p:nvCxnSpPr>
        <p:spPr>
          <a:xfrm rot="16200000" flipV="1">
            <a:off x="381000" y="3200400"/>
            <a:ext cx="13716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2286000"/>
            <a:ext cx="1524000" cy="646331"/>
          </a:xfrm>
          <a:prstGeom prst="rect">
            <a:avLst/>
          </a:prstGeom>
          <a:noFill/>
        </p:spPr>
        <p:txBody>
          <a:bodyPr wrap="square" rtlCol="0">
            <a:spAutoFit/>
          </a:bodyPr>
          <a:lstStyle/>
          <a:p>
            <a:r>
              <a:rPr lang="en-US" dirty="0" smtClean="0"/>
              <a:t>Continental Margin</a:t>
            </a:r>
            <a:endParaRPr lang="en-US" dirty="0"/>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Ocean Basin</a:t>
            </a:r>
            <a:endParaRPr lang="en-US" dirty="0"/>
          </a:p>
        </p:txBody>
      </p:sp>
      <p:sp>
        <p:nvSpPr>
          <p:cNvPr id="4" name="Content Placeholder 3"/>
          <p:cNvSpPr>
            <a:spLocks noGrp="1"/>
          </p:cNvSpPr>
          <p:nvPr>
            <p:ph idx="1"/>
          </p:nvPr>
        </p:nvSpPr>
        <p:spPr>
          <a:xfrm>
            <a:off x="0" y="1935480"/>
            <a:ext cx="9144000" cy="4922520"/>
          </a:xfrm>
        </p:spPr>
        <p:txBody>
          <a:bodyPr>
            <a:normAutofit fontScale="92500" lnSpcReduction="10000"/>
          </a:bodyPr>
          <a:lstStyle/>
          <a:p>
            <a:pPr lvl="0"/>
            <a:r>
              <a:rPr lang="en-US" b="1" dirty="0" smtClean="0"/>
              <a:t>Abyssal plains</a:t>
            </a:r>
            <a:r>
              <a:rPr lang="en-US" dirty="0" smtClean="0"/>
              <a:t> – large flat areas of the ocean floor formed of thick sediments.</a:t>
            </a:r>
          </a:p>
          <a:p>
            <a:pPr lvl="0"/>
            <a:r>
              <a:rPr lang="en-US" b="1" dirty="0" smtClean="0"/>
              <a:t>Seamount</a:t>
            </a:r>
            <a:r>
              <a:rPr lang="en-US" dirty="0" smtClean="0"/>
              <a:t> – cone shaped mountain peaks that rise high above the deep ocean floor; may be above or below sea level.</a:t>
            </a:r>
          </a:p>
          <a:p>
            <a:pPr lvl="0"/>
            <a:r>
              <a:rPr lang="en-US" b="1" dirty="0" err="1" smtClean="0"/>
              <a:t>Guyot</a:t>
            </a:r>
            <a:r>
              <a:rPr lang="en-US" b="1" dirty="0" smtClean="0"/>
              <a:t> or </a:t>
            </a:r>
            <a:r>
              <a:rPr lang="en-US" b="1" dirty="0" err="1" smtClean="0"/>
              <a:t>tablemount</a:t>
            </a:r>
            <a:r>
              <a:rPr lang="en-US" b="1" dirty="0" smtClean="0"/>
              <a:t> </a:t>
            </a:r>
            <a:r>
              <a:rPr lang="en-US" dirty="0" smtClean="0"/>
              <a:t>– flat-topped seamount; formed by wave erosion; may be above or below sea level</a:t>
            </a:r>
          </a:p>
          <a:p>
            <a:pPr lvl="0"/>
            <a:r>
              <a:rPr lang="en-US" b="1" dirty="0" smtClean="0"/>
              <a:t>Trench</a:t>
            </a:r>
            <a:r>
              <a:rPr lang="en-US" dirty="0" smtClean="0"/>
              <a:t> – ditch in the ocean floor; really long, narrow steep-sided troughs; deepest trench on earth is Challenger Deep in the Marianas Trench which is 11, 034 meters below sea level; longest trench on earth is Peru-Chile Trench which is 5, 900 kilometers long; scientist think old crust is </a:t>
            </a:r>
            <a:r>
              <a:rPr lang="en-US" dirty="0" err="1" smtClean="0"/>
              <a:t>subducted</a:t>
            </a:r>
            <a:r>
              <a:rPr lang="en-US" dirty="0" smtClean="0"/>
              <a:t> in trenches.</a:t>
            </a:r>
          </a:p>
          <a:p>
            <a:r>
              <a:rPr lang="en-US" b="1" dirty="0" smtClean="0"/>
              <a:t>Mid-Ocean Ridge </a:t>
            </a:r>
            <a:r>
              <a:rPr lang="en-US" dirty="0" smtClean="0"/>
              <a:t>– great undersea mountain range which circles the earth; a rift valley runs down the center of the ridge.</a:t>
            </a:r>
            <a:endParaRPr lang="en-US"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Labeled Ocean Topography</a:t>
            </a:r>
            <a:endParaRPr lang="en-US" dirty="0"/>
          </a:p>
        </p:txBody>
      </p:sp>
      <p:pic>
        <p:nvPicPr>
          <p:cNvPr id="3" name="Picture 2" descr="BW Ocean Floor.jpg"/>
          <p:cNvPicPr>
            <a:picLocks noChangeAspect="1"/>
          </p:cNvPicPr>
          <p:nvPr/>
        </p:nvPicPr>
        <p:blipFill>
          <a:blip r:embed="rId2" cstate="print"/>
          <a:stretch>
            <a:fillRect/>
          </a:stretch>
        </p:blipFill>
        <p:spPr>
          <a:xfrm>
            <a:off x="0" y="2467141"/>
            <a:ext cx="9144000" cy="4390859"/>
          </a:xfrm>
          <a:prstGeom prst="rect">
            <a:avLst/>
          </a:prstGeom>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a:t>
            </a:r>
            <a:endParaRPr lang="en-US" dirty="0"/>
          </a:p>
        </p:txBody>
      </p:sp>
      <p:sp>
        <p:nvSpPr>
          <p:cNvPr id="3" name="Content Placeholder 2"/>
          <p:cNvSpPr>
            <a:spLocks noGrp="1"/>
          </p:cNvSpPr>
          <p:nvPr>
            <p:ph idx="1"/>
          </p:nvPr>
        </p:nvSpPr>
        <p:spPr/>
        <p:txBody>
          <a:bodyPr>
            <a:normAutofit/>
          </a:bodyPr>
          <a:lstStyle/>
          <a:p>
            <a:r>
              <a:rPr lang="en-US" sz="3600" dirty="0" smtClean="0"/>
              <a:t>Coloring and Learning the Features of the Ocean Floor</a:t>
            </a:r>
            <a:endParaRPr lang="en-US" sz="3600" dirty="0"/>
          </a:p>
        </p:txBody>
      </p:sp>
    </p:spTree>
    <p:extLst>
      <p:ext uri="{BB962C8B-B14F-4D97-AF65-F5344CB8AC3E}">
        <p14:creationId xmlns:p14="http://schemas.microsoft.com/office/powerpoint/2010/main" val="3476852454"/>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Lots of New Discoveries!</a:t>
            </a:r>
            <a:endParaRPr lang="en-US" dirty="0"/>
          </a:p>
        </p:txBody>
      </p:sp>
      <p:sp>
        <p:nvSpPr>
          <p:cNvPr id="3" name="Content Placeholder 2"/>
          <p:cNvSpPr>
            <a:spLocks noGrp="1"/>
          </p:cNvSpPr>
          <p:nvPr>
            <p:ph idx="1"/>
          </p:nvPr>
        </p:nvSpPr>
        <p:spPr>
          <a:xfrm>
            <a:off x="457200" y="1905000"/>
            <a:ext cx="8229600" cy="4495800"/>
          </a:xfrm>
        </p:spPr>
        <p:txBody>
          <a:bodyPr>
            <a:normAutofit lnSpcReduction="10000"/>
          </a:bodyPr>
          <a:lstStyle/>
          <a:p>
            <a:r>
              <a:rPr lang="en-US" sz="2800" dirty="0" smtClean="0"/>
              <a:t>1950 – 1960’s</a:t>
            </a:r>
          </a:p>
          <a:p>
            <a:r>
              <a:rPr lang="en-US" sz="2800" dirty="0" smtClean="0"/>
              <a:t>More advance discoveries about:</a:t>
            </a:r>
          </a:p>
          <a:p>
            <a:pPr lvl="1"/>
            <a:r>
              <a:rPr lang="en-US" dirty="0" smtClean="0"/>
              <a:t>Earthquakes</a:t>
            </a:r>
          </a:p>
          <a:p>
            <a:pPr lvl="1"/>
            <a:r>
              <a:rPr lang="en-US" dirty="0" smtClean="0"/>
              <a:t>Magnetism</a:t>
            </a:r>
          </a:p>
          <a:p>
            <a:pPr lvl="1"/>
            <a:r>
              <a:rPr lang="en-US" dirty="0" smtClean="0"/>
              <a:t>Age of rocks on ocean floor</a:t>
            </a:r>
          </a:p>
          <a:p>
            <a:pPr marL="274320" lvl="2" indent="-274320">
              <a:buClr>
                <a:schemeClr val="accent3"/>
              </a:buClr>
              <a:buSzPct val="95000"/>
            </a:pPr>
            <a:r>
              <a:rPr lang="en-US" sz="2400" dirty="0" smtClean="0"/>
              <a:t>These new discoveries added some support to Wegener’s Continental Drift hypothesis.</a:t>
            </a:r>
          </a:p>
          <a:p>
            <a:pPr marL="274320" lvl="2" indent="-274320">
              <a:buClr>
                <a:schemeClr val="accent3"/>
              </a:buClr>
              <a:buSzPct val="95000"/>
            </a:pPr>
            <a:r>
              <a:rPr lang="en-US" sz="2400" dirty="0" smtClean="0"/>
              <a:t>Evidence was strong that Earth’s landmasses had moved over time, however, they did not move in the way Wegener proposed. Scientists came up with a new theory: Plate Tectonics.</a:t>
            </a:r>
          </a:p>
          <a:p>
            <a:endParaRPr lang="en-US" dirty="0" smtClean="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a:t>
            </a:r>
            <a:endParaRPr lang="en-US" dirty="0"/>
          </a:p>
        </p:txBody>
      </p:sp>
      <p:sp>
        <p:nvSpPr>
          <p:cNvPr id="3" name="Content Placeholder 2"/>
          <p:cNvSpPr>
            <a:spLocks noGrp="1"/>
          </p:cNvSpPr>
          <p:nvPr>
            <p:ph idx="1"/>
          </p:nvPr>
        </p:nvSpPr>
        <p:spPr/>
        <p:txBody>
          <a:bodyPr>
            <a:normAutofit/>
          </a:bodyPr>
          <a:lstStyle/>
          <a:p>
            <a:r>
              <a:rPr lang="en-US" sz="3200" dirty="0" smtClean="0"/>
              <a:t>Creating a map of the Ocean Floor using Sonar Data!!!</a:t>
            </a:r>
            <a:endParaRPr lang="en-US" sz="3200" dirty="0"/>
          </a:p>
        </p:txBody>
      </p:sp>
    </p:spTree>
    <p:extLst>
      <p:ext uri="{BB962C8B-B14F-4D97-AF65-F5344CB8AC3E}">
        <p14:creationId xmlns:p14="http://schemas.microsoft.com/office/powerpoint/2010/main" val="1104461385"/>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loops</a:t>
            </a:r>
            <a:endParaRPr lang="en-US" dirty="0"/>
          </a:p>
        </p:txBody>
      </p:sp>
      <p:sp>
        <p:nvSpPr>
          <p:cNvPr id="3" name="Content Placeholder 2"/>
          <p:cNvSpPr>
            <a:spLocks noGrp="1"/>
          </p:cNvSpPr>
          <p:nvPr>
            <p:ph idx="1"/>
          </p:nvPr>
        </p:nvSpPr>
        <p:spPr/>
        <p:txBody>
          <a:bodyPr>
            <a:normAutofit/>
          </a:bodyPr>
          <a:lstStyle/>
          <a:p>
            <a:r>
              <a:rPr lang="en-US" dirty="0" smtClean="0"/>
              <a:t>A feedback loop occurs when an event is both an input and output in the same system</a:t>
            </a:r>
          </a:p>
          <a:p>
            <a:r>
              <a:rPr lang="en-US" dirty="0" smtClean="0"/>
              <a:t>Can either be negative or positive</a:t>
            </a:r>
          </a:p>
          <a:p>
            <a:pPr lvl="1"/>
            <a:r>
              <a:rPr lang="en-US" dirty="0" smtClean="0"/>
              <a:t>Negative: Stabilizes the system</a:t>
            </a:r>
          </a:p>
          <a:p>
            <a:pPr lvl="2"/>
            <a:r>
              <a:rPr lang="en-US" dirty="0" smtClean="0"/>
              <a:t>If the wolf population (predator) decreases, the moose population (prey) will increase</a:t>
            </a:r>
          </a:p>
          <a:p>
            <a:pPr lvl="1"/>
            <a:r>
              <a:rPr lang="en-US" dirty="0" smtClean="0"/>
              <a:t>Positive:  Destabilizes the system</a:t>
            </a:r>
          </a:p>
          <a:p>
            <a:pPr lvl="2"/>
            <a:r>
              <a:rPr lang="en-US" dirty="0" smtClean="0"/>
              <a:t>Clearing of plants will </a:t>
            </a:r>
            <a:r>
              <a:rPr lang="en-US" u="sng" dirty="0" smtClean="0"/>
              <a:t>erode</a:t>
            </a:r>
            <a:r>
              <a:rPr lang="en-US" dirty="0" smtClean="0"/>
              <a:t> a stream bed which will increase water flow and further increase the stream bed</a:t>
            </a:r>
          </a:p>
        </p:txBody>
      </p:sp>
    </p:spTree>
    <p:extLst>
      <p:ext uri="{BB962C8B-B14F-4D97-AF65-F5344CB8AC3E}">
        <p14:creationId xmlns:p14="http://schemas.microsoft.com/office/powerpoint/2010/main" val="3335747168"/>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normAutofit/>
          </a:bodyPr>
          <a:lstStyle/>
          <a:p>
            <a:r>
              <a:rPr lang="en-US" sz="2800" dirty="0" smtClean="0"/>
              <a:t>If you are taking a voyage from the coastline to the Mid-Atlantic Ridge what features of the Ocean terrain would you walk through to get to the abyssal plain? </a:t>
            </a:r>
          </a:p>
          <a:p>
            <a:r>
              <a:rPr lang="en-US" sz="2800" dirty="0" smtClean="0"/>
              <a:t>What features would you walk by (on the ocean floor/abyssal plain) before reaching the Mid-Atlantic Ridge (name at least 3)? </a:t>
            </a:r>
            <a:endParaRPr lang="en-US" sz="2800" dirty="0"/>
          </a:p>
        </p:txBody>
      </p:sp>
    </p:spTree>
    <p:extLst>
      <p:ext uri="{BB962C8B-B14F-4D97-AF65-F5344CB8AC3E}">
        <p14:creationId xmlns:p14="http://schemas.microsoft.com/office/powerpoint/2010/main" val="1913603157"/>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Theory of Plate Tectonics</a:t>
            </a:r>
            <a:endParaRPr lang="en-US" dirty="0"/>
          </a:p>
        </p:txBody>
      </p:sp>
      <p:sp>
        <p:nvSpPr>
          <p:cNvPr id="3" name="Content Placeholder 2"/>
          <p:cNvSpPr>
            <a:spLocks noGrp="1"/>
          </p:cNvSpPr>
          <p:nvPr>
            <p:ph idx="1"/>
          </p:nvPr>
        </p:nvSpPr>
        <p:spPr/>
        <p:txBody>
          <a:bodyPr>
            <a:normAutofit/>
          </a:bodyPr>
          <a:lstStyle/>
          <a:p>
            <a:pPr marL="274320" lvl="2" indent="-274320">
              <a:buClr>
                <a:schemeClr val="accent3"/>
              </a:buClr>
              <a:buSzPct val="95000"/>
            </a:pPr>
            <a:r>
              <a:rPr lang="en-US" sz="2400" dirty="0" smtClean="0"/>
              <a:t>Plate tectonics is arguably the most important scientific revolution of the 20th century. </a:t>
            </a:r>
          </a:p>
          <a:p>
            <a:pPr marL="274320" lvl="2" indent="-274320">
              <a:buClr>
                <a:schemeClr val="accent3"/>
              </a:buClr>
              <a:buSzPct val="95000"/>
            </a:pPr>
            <a:r>
              <a:rPr lang="en-US" sz="2400" dirty="0" smtClean="0"/>
              <a:t>It is so compelling because it provides an explanation for practically all of the things we observe on the surface of the earth, and those processes that we observe originating below the surface of the Earth.</a:t>
            </a:r>
          </a:p>
          <a:p>
            <a:pPr marL="274320" lvl="2" indent="-274320">
              <a:buClr>
                <a:schemeClr val="accent3"/>
              </a:buClr>
              <a:buSzPct val="95000"/>
            </a:pPr>
            <a:r>
              <a:rPr lang="en-US" sz="2800" u="sng" dirty="0" smtClean="0">
                <a:solidFill>
                  <a:srgbClr val="7030A0"/>
                </a:solidFill>
              </a:rPr>
              <a:t>Plate tectonics combines the ideas of continental drift hypothesis and sea –floor spreading and helps to explain the origin of volcanoes, earthquakes, mountains, and oceans.</a:t>
            </a:r>
          </a:p>
          <a:p>
            <a:endParaRPr lang="en-US" dirty="0"/>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a look…what trends can you see?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47088"/>
            <a:ext cx="7772400" cy="4841095"/>
          </a:xfrm>
        </p:spPr>
      </p:pic>
    </p:spTree>
    <p:extLst>
      <p:ext uri="{BB962C8B-B14F-4D97-AF65-F5344CB8AC3E}">
        <p14:creationId xmlns:p14="http://schemas.microsoft.com/office/powerpoint/2010/main" val="680816309"/>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Theory Details</a:t>
            </a:r>
            <a:endParaRPr lang="en-US" dirty="0"/>
          </a:p>
        </p:txBody>
      </p:sp>
      <p:sp>
        <p:nvSpPr>
          <p:cNvPr id="3" name="Content Placeholder 2"/>
          <p:cNvSpPr>
            <a:spLocks noGrp="1"/>
          </p:cNvSpPr>
          <p:nvPr>
            <p:ph idx="1"/>
          </p:nvPr>
        </p:nvSpPr>
        <p:spPr/>
        <p:txBody>
          <a:bodyPr/>
          <a:lstStyle/>
          <a:p>
            <a:pPr marL="274320" lvl="2" indent="-274320">
              <a:buClr>
                <a:schemeClr val="accent3"/>
              </a:buClr>
              <a:buSzPct val="95000"/>
            </a:pPr>
            <a:r>
              <a:rPr lang="en-US" sz="2400" dirty="0" smtClean="0"/>
              <a:t>The </a:t>
            </a:r>
            <a:r>
              <a:rPr lang="en-US" sz="2400" u="sng" dirty="0" smtClean="0">
                <a:solidFill>
                  <a:srgbClr val="7030A0"/>
                </a:solidFill>
              </a:rPr>
              <a:t>Lithosphere is broken into 14 plates</a:t>
            </a:r>
          </a:p>
          <a:p>
            <a:pPr marL="274320" lvl="2" indent="-274320">
              <a:buClr>
                <a:schemeClr val="accent3"/>
              </a:buClr>
              <a:buSzPct val="95000"/>
            </a:pPr>
            <a:r>
              <a:rPr lang="en-US" sz="2400" u="sng" dirty="0" smtClean="0">
                <a:solidFill>
                  <a:srgbClr val="7030A0"/>
                </a:solidFill>
              </a:rPr>
              <a:t>Seven major plates </a:t>
            </a:r>
            <a:r>
              <a:rPr lang="en-US" sz="2400" dirty="0" smtClean="0"/>
              <a:t>– Pacific plate (largest and most active plate – 1/5 of earth’s surface), North American plate, South American plate, Eurasian plate, African plate, Indo-Australian plate, and Antarctic plate</a:t>
            </a:r>
          </a:p>
          <a:p>
            <a:pPr marL="274320" lvl="2" indent="-274320">
              <a:buClr>
                <a:schemeClr val="accent3"/>
              </a:buClr>
              <a:buSzPct val="95000"/>
            </a:pPr>
            <a:r>
              <a:rPr lang="en-US" sz="2400" u="sng" dirty="0" smtClean="0">
                <a:solidFill>
                  <a:srgbClr val="7030A0"/>
                </a:solidFill>
              </a:rPr>
              <a:t>According to this Theory:</a:t>
            </a:r>
          </a:p>
          <a:p>
            <a:pPr lvl="2"/>
            <a:r>
              <a:rPr lang="en-US" sz="2400" u="sng" dirty="0" smtClean="0">
                <a:solidFill>
                  <a:srgbClr val="7030A0"/>
                </a:solidFill>
              </a:rPr>
              <a:t>Continents are embedded in </a:t>
            </a:r>
            <a:r>
              <a:rPr lang="en-US" sz="2400" u="sng" dirty="0" err="1" smtClean="0">
                <a:solidFill>
                  <a:srgbClr val="7030A0"/>
                </a:solidFill>
              </a:rPr>
              <a:t>lithospheric</a:t>
            </a:r>
            <a:r>
              <a:rPr lang="en-US" sz="2400" u="sng" dirty="0" smtClean="0">
                <a:solidFill>
                  <a:srgbClr val="7030A0"/>
                </a:solidFill>
              </a:rPr>
              <a:t> plates.</a:t>
            </a:r>
          </a:p>
          <a:p>
            <a:pPr lvl="2"/>
            <a:r>
              <a:rPr lang="en-US" sz="2400" u="sng" dirty="0" smtClean="0">
                <a:solidFill>
                  <a:srgbClr val="7030A0"/>
                </a:solidFill>
              </a:rPr>
              <a:t>Plates move and carry the continents with them.</a:t>
            </a:r>
          </a:p>
          <a:p>
            <a:pPr lvl="2"/>
            <a:r>
              <a:rPr lang="en-US" sz="2400" u="sng" dirty="0" smtClean="0">
                <a:solidFill>
                  <a:srgbClr val="7030A0"/>
                </a:solidFill>
              </a:rPr>
              <a:t>Ocean basins are part of the plates as well</a:t>
            </a:r>
            <a:r>
              <a:rPr lang="en-US" sz="2400" dirty="0" smtClean="0"/>
              <a:t>.</a:t>
            </a:r>
          </a:p>
          <a:p>
            <a:pPr marL="274320" lvl="2" indent="-274320">
              <a:buClr>
                <a:schemeClr val="accent3"/>
              </a:buClr>
              <a:buSzPct val="95000"/>
            </a:pPr>
            <a:endParaRPr lang="en-US" sz="2400" dirty="0" smtClean="0"/>
          </a:p>
          <a:p>
            <a:endParaRPr lang="en-US" dirty="0"/>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GS_TectonicPlates.jpg"/>
          <p:cNvPicPr>
            <a:picLocks noChangeAspect="1"/>
          </p:cNvPicPr>
          <p:nvPr/>
        </p:nvPicPr>
        <p:blipFill>
          <a:blip r:embed="rId2" cstate="print"/>
          <a:stretch>
            <a:fillRect/>
          </a:stretch>
        </p:blipFill>
        <p:spPr>
          <a:xfrm>
            <a:off x="-152400" y="0"/>
            <a:ext cx="9296400" cy="6858000"/>
          </a:xfrm>
          <a:prstGeom prst="rect">
            <a:avLst/>
          </a:prstGeom>
        </p:spPr>
      </p:pic>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Theory Evidence</a:t>
            </a:r>
            <a:endParaRPr lang="en-US" dirty="0"/>
          </a:p>
        </p:txBody>
      </p:sp>
      <p:sp>
        <p:nvSpPr>
          <p:cNvPr id="3" name="Content Placeholder 2"/>
          <p:cNvSpPr>
            <a:spLocks noGrp="1"/>
          </p:cNvSpPr>
          <p:nvPr>
            <p:ph idx="1"/>
          </p:nvPr>
        </p:nvSpPr>
        <p:spPr/>
        <p:txBody>
          <a:bodyPr/>
          <a:lstStyle/>
          <a:p>
            <a:pPr lvl="2">
              <a:buNone/>
            </a:pPr>
            <a:r>
              <a:rPr lang="en-US" sz="2800" b="1" dirty="0" smtClean="0"/>
              <a:t>Plate Tectonic Theory Uses the Evidence from Continental Drift Hypothesis and Sea-floor Spreading!</a:t>
            </a:r>
          </a:p>
          <a:p>
            <a:pPr lvl="2"/>
            <a:r>
              <a:rPr lang="en-US" sz="2400" dirty="0" smtClean="0"/>
              <a:t>Matching shape of the continent</a:t>
            </a:r>
          </a:p>
          <a:p>
            <a:pPr lvl="2"/>
            <a:r>
              <a:rPr lang="en-US" sz="2400" dirty="0" smtClean="0"/>
              <a:t>Matching fossils and rocks</a:t>
            </a:r>
          </a:p>
          <a:p>
            <a:pPr lvl="2"/>
            <a:r>
              <a:rPr lang="en-US" sz="2400" dirty="0" smtClean="0"/>
              <a:t>Matching folded mountains and glacial deposits</a:t>
            </a:r>
          </a:p>
          <a:p>
            <a:pPr lvl="2"/>
            <a:r>
              <a:rPr lang="en-US" sz="2400" dirty="0" smtClean="0"/>
              <a:t>Matching age on the sea floor</a:t>
            </a:r>
          </a:p>
          <a:p>
            <a:pPr lvl="2"/>
            <a:r>
              <a:rPr lang="en-US" sz="2400" dirty="0" smtClean="0"/>
              <a:t>High earthquake, volcano, and mountain building activity on or near plate edges</a:t>
            </a:r>
          </a:p>
          <a:p>
            <a:pPr>
              <a:buNone/>
            </a:pPr>
            <a:endParaRPr lang="en-US" dirty="0"/>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5243"/>
            <a:ext cx="8686800" cy="1143000"/>
          </a:xfrm>
        </p:spPr>
        <p:txBody>
          <a:bodyPr>
            <a:normAutofit fontScale="90000"/>
          </a:bodyPr>
          <a:lstStyle/>
          <a:p>
            <a:r>
              <a:rPr lang="en-US" dirty="0" smtClean="0"/>
              <a:t>We need to </a:t>
            </a:r>
            <a:r>
              <a:rPr lang="en-US" b="1" u="sng" dirty="0" smtClean="0"/>
              <a:t>Review Earth’s Structure </a:t>
            </a:r>
            <a:r>
              <a:rPr lang="en-US" dirty="0" smtClean="0"/>
              <a:t>and add some information..</a:t>
            </a:r>
            <a:endParaRPr lang="en-US" dirty="0"/>
          </a:p>
        </p:txBody>
      </p:sp>
      <p:sp>
        <p:nvSpPr>
          <p:cNvPr id="3" name="Content Placeholder 2"/>
          <p:cNvSpPr>
            <a:spLocks noGrp="1"/>
          </p:cNvSpPr>
          <p:nvPr>
            <p:ph sz="half" idx="1"/>
          </p:nvPr>
        </p:nvSpPr>
        <p:spPr>
          <a:xfrm>
            <a:off x="457200" y="1920085"/>
            <a:ext cx="8686800" cy="4434840"/>
          </a:xfrm>
        </p:spPr>
        <p:txBody>
          <a:bodyPr/>
          <a:lstStyle/>
          <a:p>
            <a:pPr marL="0" indent="0">
              <a:buNone/>
            </a:pPr>
            <a:r>
              <a:rPr lang="en-US" dirty="0" smtClean="0"/>
              <a:t>Oceanic vs. Continental Crust</a:t>
            </a:r>
          </a:p>
          <a:p>
            <a:pPr lvl="1"/>
            <a:r>
              <a:rPr lang="en-US" dirty="0" smtClean="0"/>
              <a:t>Oceanic is thinner and denser</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752600" y="2819400"/>
            <a:ext cx="6813064" cy="3785775"/>
          </a:xfrm>
        </p:spPr>
      </p:pic>
      <p:sp>
        <p:nvSpPr>
          <p:cNvPr id="6" name="Rectangle 5"/>
          <p:cNvSpPr/>
          <p:nvPr/>
        </p:nvSpPr>
        <p:spPr>
          <a:xfrm>
            <a:off x="7578436" y="2697558"/>
            <a:ext cx="987228"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noFill/>
            </a:endParaRPr>
          </a:p>
        </p:txBody>
      </p:sp>
      <p:sp>
        <p:nvSpPr>
          <p:cNvPr id="7" name="Down Arrow 6"/>
          <p:cNvSpPr/>
          <p:nvPr/>
        </p:nvSpPr>
        <p:spPr>
          <a:xfrm>
            <a:off x="7829734" y="2017067"/>
            <a:ext cx="484632" cy="619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23177" y="1535984"/>
            <a:ext cx="2297745" cy="461665"/>
          </a:xfrm>
          <a:prstGeom prst="rect">
            <a:avLst/>
          </a:prstGeom>
          <a:noFill/>
        </p:spPr>
        <p:txBody>
          <a:bodyPr wrap="none" rtlCol="0">
            <a:spAutoFit/>
          </a:bodyPr>
          <a:lstStyle/>
          <a:p>
            <a:r>
              <a:rPr lang="en-US" sz="2400" b="1" dirty="0" smtClean="0"/>
              <a:t>Cut into plates</a:t>
            </a:r>
            <a:endParaRPr lang="en-US" b="1" dirty="0"/>
          </a:p>
        </p:txBody>
      </p:sp>
    </p:spTree>
    <p:extLst>
      <p:ext uri="{BB962C8B-B14F-4D97-AF65-F5344CB8AC3E}">
        <p14:creationId xmlns:p14="http://schemas.microsoft.com/office/powerpoint/2010/main" val="846050502"/>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Mechanics of Plate Movement</a:t>
            </a:r>
            <a:br>
              <a:rPr lang="en-US" dirty="0" smtClean="0"/>
            </a:br>
            <a:r>
              <a:rPr lang="en-US" dirty="0" smtClean="0"/>
              <a:t>(How plates move)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b="1" dirty="0" smtClean="0"/>
              <a:t>Mantle Convection</a:t>
            </a:r>
          </a:p>
          <a:p>
            <a:pPr lvl="1"/>
            <a:r>
              <a:rPr lang="en-US" u="sng" dirty="0" smtClean="0">
                <a:solidFill>
                  <a:srgbClr val="7030A0"/>
                </a:solidFill>
              </a:rPr>
              <a:t>Heat from Earth’s inner and outer cores is transferred through the mantle by convection</a:t>
            </a:r>
            <a:r>
              <a:rPr lang="en-US" dirty="0" smtClean="0"/>
              <a:t>.</a:t>
            </a:r>
          </a:p>
          <a:p>
            <a:pPr lvl="1"/>
            <a:r>
              <a:rPr lang="en-US" dirty="0" smtClean="0"/>
              <a:t>Portion of the mantle (</a:t>
            </a:r>
            <a:r>
              <a:rPr lang="en-US" u="sng" dirty="0" err="1" smtClean="0">
                <a:solidFill>
                  <a:srgbClr val="7030A0"/>
                </a:solidFill>
              </a:rPr>
              <a:t>Aesthenosphere</a:t>
            </a:r>
            <a:r>
              <a:rPr lang="en-US" dirty="0" smtClean="0"/>
              <a:t>) moves the plates along with it as it convects.</a:t>
            </a:r>
          </a:p>
          <a:p>
            <a:pPr lvl="1"/>
            <a:r>
              <a:rPr lang="en-US" dirty="0" smtClean="0"/>
              <a:t>Process</a:t>
            </a:r>
          </a:p>
          <a:p>
            <a:pPr lvl="2"/>
            <a:r>
              <a:rPr lang="en-US" sz="2400" u="sng" dirty="0" smtClean="0">
                <a:solidFill>
                  <a:srgbClr val="7030A0"/>
                </a:solidFill>
              </a:rPr>
              <a:t>Hot magma rises at the mid-ocean ridge.</a:t>
            </a:r>
          </a:p>
          <a:p>
            <a:pPr lvl="2"/>
            <a:r>
              <a:rPr lang="en-US" sz="2400" dirty="0" smtClean="0"/>
              <a:t>Convection current moves away from the ridge dragging the </a:t>
            </a:r>
            <a:r>
              <a:rPr lang="en-US" sz="2400" dirty="0" err="1" smtClean="0"/>
              <a:t>lithospheric</a:t>
            </a:r>
            <a:r>
              <a:rPr lang="en-US" sz="2400" dirty="0" smtClean="0"/>
              <a:t> plate with it.</a:t>
            </a:r>
          </a:p>
          <a:p>
            <a:pPr lvl="2"/>
            <a:r>
              <a:rPr lang="en-US" sz="2400" u="sng" dirty="0" smtClean="0">
                <a:solidFill>
                  <a:srgbClr val="7030A0"/>
                </a:solidFill>
              </a:rPr>
              <a:t>Cooler, denser rocks of the plate sink into the trench back to the mantle.</a:t>
            </a:r>
            <a:endParaRPr lang="en-US" u="sng" dirty="0" smtClean="0">
              <a:solidFill>
                <a:srgbClr val="7030A0"/>
              </a:solidFill>
            </a:endParaRP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ntle Convection.gif"/>
          <p:cNvPicPr>
            <a:picLocks noChangeAspect="1"/>
          </p:cNvPicPr>
          <p:nvPr/>
        </p:nvPicPr>
        <p:blipFill>
          <a:blip r:embed="rId2" cstate="print"/>
          <a:stretch>
            <a:fillRect/>
          </a:stretch>
        </p:blipFill>
        <p:spPr>
          <a:xfrm>
            <a:off x="0" y="1714904"/>
            <a:ext cx="9212971" cy="5143096"/>
          </a:xfrm>
          <a:prstGeom prst="rect">
            <a:avLst/>
          </a:prstGeom>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a:bodyPr>
          <a:lstStyle/>
          <a:p>
            <a:r>
              <a:rPr lang="en-US" sz="4000" dirty="0" smtClean="0"/>
              <a:t>Convection Lab!!</a:t>
            </a:r>
            <a:endParaRPr lang="en-US" sz="4000" dirty="0"/>
          </a:p>
        </p:txBody>
      </p:sp>
    </p:spTree>
    <p:extLst>
      <p:ext uri="{BB962C8B-B14F-4D97-AF65-F5344CB8AC3E}">
        <p14:creationId xmlns:p14="http://schemas.microsoft.com/office/powerpoint/2010/main" val="743866846"/>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Systems Interact!!</a:t>
            </a:r>
            <a:endParaRPr lang="en-US" dirty="0"/>
          </a:p>
        </p:txBody>
      </p:sp>
      <p:sp>
        <p:nvSpPr>
          <p:cNvPr id="3" name="Content Placeholder 2"/>
          <p:cNvSpPr>
            <a:spLocks noGrp="1"/>
          </p:cNvSpPr>
          <p:nvPr>
            <p:ph idx="1"/>
          </p:nvPr>
        </p:nvSpPr>
        <p:spPr/>
        <p:txBody>
          <a:bodyPr>
            <a:normAutofit/>
          </a:bodyPr>
          <a:lstStyle/>
          <a:p>
            <a:r>
              <a:rPr lang="en-US" dirty="0" smtClean="0"/>
              <a:t>Example #1: </a:t>
            </a:r>
            <a:r>
              <a:rPr lang="en-US" dirty="0" smtClean="0">
                <a:hlinkClick r:id="rId2"/>
              </a:rPr>
              <a:t>Albedo Effect and Climate Change</a:t>
            </a:r>
            <a:endParaRPr lang="en-US" dirty="0" smtClean="0"/>
          </a:p>
          <a:p>
            <a:pPr lvl="1"/>
            <a:r>
              <a:rPr lang="en-US" dirty="0" smtClean="0"/>
              <a:t>More Greenhouse gas (Atmosphere change) = Warmer Temperature</a:t>
            </a:r>
          </a:p>
          <a:p>
            <a:pPr lvl="1"/>
            <a:r>
              <a:rPr lang="en-US" dirty="0" smtClean="0"/>
              <a:t>Polar ice caps melt (Hydrosphere change)</a:t>
            </a:r>
          </a:p>
          <a:p>
            <a:pPr lvl="1"/>
            <a:r>
              <a:rPr lang="en-US" dirty="0" smtClean="0"/>
              <a:t>Darker color of ocean replaces white color of ice</a:t>
            </a:r>
          </a:p>
          <a:p>
            <a:pPr lvl="1"/>
            <a:r>
              <a:rPr lang="en-US" dirty="0" smtClean="0"/>
              <a:t>Less radiation is reflected from Earth’s Surface </a:t>
            </a:r>
          </a:p>
          <a:p>
            <a:pPr lvl="1"/>
            <a:r>
              <a:rPr lang="en-US" sz="2600" dirty="0" smtClean="0"/>
              <a:t>Positive Feedback Loop!!!</a:t>
            </a:r>
          </a:p>
        </p:txBody>
      </p:sp>
    </p:spTree>
    <p:extLst>
      <p:ext uri="{BB962C8B-B14F-4D97-AF65-F5344CB8AC3E}">
        <p14:creationId xmlns:p14="http://schemas.microsoft.com/office/powerpoint/2010/main" val="1038370513"/>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Create a drawing to explain how lithospheric plates are moving.</a:t>
            </a:r>
            <a:endParaRPr lang="en-US" sz="3600" dirty="0"/>
          </a:p>
        </p:txBody>
      </p:sp>
    </p:spTree>
    <p:extLst>
      <p:ext uri="{BB962C8B-B14F-4D97-AF65-F5344CB8AC3E}">
        <p14:creationId xmlns:p14="http://schemas.microsoft.com/office/powerpoint/2010/main" val="4258292668"/>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Plate Boundaries</a:t>
            </a:r>
            <a:endParaRPr lang="en-US" dirty="0"/>
          </a:p>
        </p:txBody>
      </p:sp>
      <p:sp>
        <p:nvSpPr>
          <p:cNvPr id="3" name="Content Placeholder 2"/>
          <p:cNvSpPr>
            <a:spLocks noGrp="1"/>
          </p:cNvSpPr>
          <p:nvPr>
            <p:ph idx="1"/>
          </p:nvPr>
        </p:nvSpPr>
        <p:spPr/>
        <p:txBody>
          <a:bodyPr>
            <a:normAutofit fontScale="92500"/>
          </a:bodyPr>
          <a:lstStyle/>
          <a:p>
            <a:r>
              <a:rPr lang="en-US" dirty="0" smtClean="0"/>
              <a:t>Divergent</a:t>
            </a:r>
          </a:p>
          <a:p>
            <a:pPr lvl="1"/>
            <a:r>
              <a:rPr lang="en-US" dirty="0" smtClean="0"/>
              <a:t>Boundary between two </a:t>
            </a:r>
            <a:r>
              <a:rPr lang="en-US" dirty="0" err="1" smtClean="0"/>
              <a:t>lithospheric</a:t>
            </a:r>
            <a:r>
              <a:rPr lang="en-US" dirty="0" smtClean="0"/>
              <a:t> plates that are moving apart.</a:t>
            </a:r>
          </a:p>
          <a:p>
            <a:pPr lvl="1"/>
            <a:r>
              <a:rPr lang="en-US" dirty="0" smtClean="0"/>
              <a:t>Most occur along the ocean floor.</a:t>
            </a:r>
          </a:p>
          <a:p>
            <a:pPr lvl="1"/>
            <a:r>
              <a:rPr lang="en-US" dirty="0" smtClean="0"/>
              <a:t>Rift valley – deep valleys at the center of a mid-ocean ridge.</a:t>
            </a:r>
          </a:p>
          <a:p>
            <a:pPr lvl="1"/>
            <a:r>
              <a:rPr lang="en-US" dirty="0" smtClean="0"/>
              <a:t>Magma pushes up through the mid-ocean ridge, hardens to form new oceanic crust, and previous rocks are pushed away.</a:t>
            </a:r>
          </a:p>
          <a:p>
            <a:pPr lvl="1"/>
            <a:r>
              <a:rPr lang="en-US" dirty="0" smtClean="0"/>
              <a:t>Rift valleys are broken into segments by fractures.</a:t>
            </a:r>
          </a:p>
          <a:p>
            <a:pPr lvl="1"/>
            <a:r>
              <a:rPr lang="en-US" dirty="0" smtClean="0"/>
              <a:t>Fractures – breaks in the lithosphere that are perpendicular to the ridge.</a:t>
            </a:r>
          </a:p>
          <a:p>
            <a:pPr lvl="1"/>
            <a:r>
              <a:rPr lang="en-US" dirty="0" smtClean="0"/>
              <a:t>Movement along the fracture zone creates earthquakes.</a:t>
            </a:r>
          </a:p>
          <a:p>
            <a:endParaRPr lang="en-US" dirty="0" smtClean="0"/>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vergent Plate Boundary.jpg"/>
          <p:cNvPicPr>
            <a:picLocks noChangeAspect="1"/>
          </p:cNvPicPr>
          <p:nvPr/>
        </p:nvPicPr>
        <p:blipFill>
          <a:blip r:embed="rId2" cstate="print"/>
          <a:stretch>
            <a:fillRect/>
          </a:stretch>
        </p:blipFill>
        <p:spPr>
          <a:xfrm>
            <a:off x="762000" y="1048871"/>
            <a:ext cx="7772399" cy="5809129"/>
          </a:xfrm>
          <a:prstGeom prst="rect">
            <a:avLst/>
          </a:prstGeom>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divergent bound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800350"/>
            <a:ext cx="54102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vergent bound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060"/>
            <a:ext cx="35814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70096"/>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Plate Boundaries</a:t>
            </a:r>
            <a:endParaRPr lang="en-US" dirty="0"/>
          </a:p>
        </p:txBody>
      </p:sp>
      <p:sp>
        <p:nvSpPr>
          <p:cNvPr id="3" name="Content Placeholder 2"/>
          <p:cNvSpPr>
            <a:spLocks noGrp="1"/>
          </p:cNvSpPr>
          <p:nvPr>
            <p:ph idx="1"/>
          </p:nvPr>
        </p:nvSpPr>
        <p:spPr/>
        <p:txBody>
          <a:bodyPr>
            <a:normAutofit lnSpcReduction="10000"/>
          </a:bodyPr>
          <a:lstStyle/>
          <a:p>
            <a:r>
              <a:rPr lang="en-US" dirty="0" smtClean="0"/>
              <a:t>Convergent</a:t>
            </a:r>
          </a:p>
          <a:p>
            <a:pPr lvl="1"/>
            <a:r>
              <a:rPr lang="en-US" dirty="0" smtClean="0"/>
              <a:t>Boundary between two </a:t>
            </a:r>
            <a:r>
              <a:rPr lang="en-US" dirty="0" err="1" smtClean="0"/>
              <a:t>lithospheric</a:t>
            </a:r>
            <a:r>
              <a:rPr lang="en-US" dirty="0" smtClean="0"/>
              <a:t> plates that are moving together.</a:t>
            </a:r>
          </a:p>
          <a:p>
            <a:pPr lvl="1"/>
            <a:r>
              <a:rPr lang="en-US" dirty="0" smtClean="0"/>
              <a:t>Three Types of Convergent Boundaries</a:t>
            </a:r>
          </a:p>
          <a:p>
            <a:pPr lvl="2"/>
            <a:r>
              <a:rPr lang="en-US" dirty="0" smtClean="0"/>
              <a:t>Two Oceanic Crusts Colliding</a:t>
            </a:r>
          </a:p>
          <a:p>
            <a:pPr lvl="2"/>
            <a:r>
              <a:rPr lang="en-US" dirty="0" smtClean="0"/>
              <a:t>An Oceanic Crust Collides with a Continental Crust</a:t>
            </a:r>
          </a:p>
          <a:p>
            <a:pPr lvl="2"/>
            <a:r>
              <a:rPr lang="en-US" dirty="0" smtClean="0"/>
              <a:t>Two Continental Crusts Colliding</a:t>
            </a:r>
          </a:p>
          <a:p>
            <a:pPr lvl="1"/>
            <a:r>
              <a:rPr lang="en-US" dirty="0" err="1" smtClean="0"/>
              <a:t>Subduction</a:t>
            </a:r>
            <a:r>
              <a:rPr lang="en-US" dirty="0" smtClean="0"/>
              <a:t> Convergent Boundaries</a:t>
            </a:r>
          </a:p>
          <a:p>
            <a:pPr lvl="2"/>
            <a:r>
              <a:rPr lang="en-US" sz="2400" dirty="0" smtClean="0"/>
              <a:t>When an oceanic plate plunges beneath another plate.</a:t>
            </a:r>
          </a:p>
          <a:p>
            <a:pPr lvl="2"/>
            <a:r>
              <a:rPr lang="en-US" sz="2400" dirty="0" smtClean="0"/>
              <a:t>Deep-sea trench forms along this boundary and is the deepest parts of the ocean floor.</a:t>
            </a: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Types of Plate Boundaries</a:t>
            </a:r>
            <a:br>
              <a:rPr lang="en-US" dirty="0" smtClean="0"/>
            </a:br>
            <a:r>
              <a:rPr lang="en-US" dirty="0" smtClean="0"/>
              <a:t>Convergent…</a:t>
            </a:r>
            <a:r>
              <a:rPr lang="en-US" dirty="0" err="1" smtClean="0"/>
              <a:t>Subduction</a:t>
            </a:r>
            <a:endParaRPr lang="en-US" dirty="0"/>
          </a:p>
        </p:txBody>
      </p:sp>
      <p:sp>
        <p:nvSpPr>
          <p:cNvPr id="3" name="Content Placeholder 2"/>
          <p:cNvSpPr>
            <a:spLocks noGrp="1"/>
          </p:cNvSpPr>
          <p:nvPr>
            <p:ph idx="1"/>
          </p:nvPr>
        </p:nvSpPr>
        <p:spPr>
          <a:xfrm>
            <a:off x="-387845" y="1847088"/>
            <a:ext cx="3276600" cy="4389120"/>
          </a:xfrm>
        </p:spPr>
        <p:txBody>
          <a:bodyPr/>
          <a:lstStyle/>
          <a:p>
            <a:pPr lvl="2"/>
            <a:r>
              <a:rPr lang="en-US" sz="2400" dirty="0" smtClean="0"/>
              <a:t>Two oceanic plates converge</a:t>
            </a:r>
          </a:p>
          <a:p>
            <a:pPr lvl="3"/>
            <a:r>
              <a:rPr lang="en-US" dirty="0" smtClean="0"/>
              <a:t>Deep-sea Trench forms</a:t>
            </a:r>
          </a:p>
          <a:p>
            <a:pPr lvl="3"/>
            <a:r>
              <a:rPr lang="en-US" dirty="0" smtClean="0"/>
              <a:t>Chain of volcanic islands form called an island arc on the top plate</a:t>
            </a:r>
          </a:p>
          <a:p>
            <a:pPr>
              <a:buNone/>
            </a:pPr>
            <a:endParaRPr lang="en-US" dirty="0"/>
          </a:p>
        </p:txBody>
      </p:sp>
      <p:pic>
        <p:nvPicPr>
          <p:cNvPr id="5" name="Picture 4" descr="Ocean-Ocean Converge Diagram.jpg"/>
          <p:cNvPicPr>
            <a:picLocks noChangeAspect="1"/>
          </p:cNvPicPr>
          <p:nvPr/>
        </p:nvPicPr>
        <p:blipFill>
          <a:blip r:embed="rId2" cstate="print"/>
          <a:stretch>
            <a:fillRect/>
          </a:stretch>
        </p:blipFill>
        <p:spPr>
          <a:xfrm>
            <a:off x="2936522" y="2133600"/>
            <a:ext cx="5607403" cy="4191000"/>
          </a:xfrm>
          <a:prstGeom prst="rect">
            <a:avLst/>
          </a:prstGeom>
        </p:spPr>
      </p:pic>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island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733800"/>
            <a:ext cx="57150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sland a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3207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439532"/>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deep sea tr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650940"/>
            <a:ext cx="6019800" cy="317407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deep sea tre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725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51712"/>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cean-Continent Converge Diagram.jpg"/>
          <p:cNvPicPr>
            <a:picLocks noChangeAspect="1"/>
          </p:cNvPicPr>
          <p:nvPr/>
        </p:nvPicPr>
        <p:blipFill>
          <a:blip r:embed="rId2" cstate="print"/>
          <a:stretch>
            <a:fillRect/>
          </a:stretch>
        </p:blipFill>
        <p:spPr>
          <a:xfrm>
            <a:off x="3854656" y="2895600"/>
            <a:ext cx="5289344" cy="3962400"/>
          </a:xfrm>
          <a:prstGeom prst="rect">
            <a:avLst/>
          </a:prstGeom>
        </p:spPr>
      </p:pic>
      <p:sp>
        <p:nvSpPr>
          <p:cNvPr id="2" name="Title 1"/>
          <p:cNvSpPr>
            <a:spLocks noGrp="1"/>
          </p:cNvSpPr>
          <p:nvPr>
            <p:ph type="title"/>
          </p:nvPr>
        </p:nvSpPr>
        <p:spPr/>
        <p:txBody>
          <a:bodyPr>
            <a:normAutofit fontScale="90000"/>
          </a:bodyPr>
          <a:lstStyle/>
          <a:p>
            <a:pPr algn="ctr"/>
            <a:r>
              <a:rPr lang="en-US" dirty="0" smtClean="0"/>
              <a:t>Types of Plate Boundaries</a:t>
            </a:r>
            <a:br>
              <a:rPr lang="en-US" dirty="0" smtClean="0"/>
            </a:br>
            <a:r>
              <a:rPr lang="en-US" dirty="0" smtClean="0"/>
              <a:t>Convergent….</a:t>
            </a:r>
            <a:r>
              <a:rPr lang="en-US" dirty="0" err="1" smtClean="0"/>
              <a:t>Subduction</a:t>
            </a:r>
            <a:endParaRPr lang="en-US" dirty="0"/>
          </a:p>
        </p:txBody>
      </p:sp>
      <p:sp>
        <p:nvSpPr>
          <p:cNvPr id="3" name="Content Placeholder 2"/>
          <p:cNvSpPr>
            <a:spLocks noGrp="1"/>
          </p:cNvSpPr>
          <p:nvPr>
            <p:ph idx="1"/>
          </p:nvPr>
        </p:nvSpPr>
        <p:spPr>
          <a:xfrm>
            <a:off x="0" y="1935480"/>
            <a:ext cx="3886200" cy="4922520"/>
          </a:xfrm>
        </p:spPr>
        <p:txBody>
          <a:bodyPr>
            <a:normAutofit/>
          </a:bodyPr>
          <a:lstStyle/>
          <a:p>
            <a:pPr lvl="2"/>
            <a:r>
              <a:rPr lang="en-US" sz="2400" dirty="0" smtClean="0"/>
              <a:t>Oceanic plate converges with a continental plate</a:t>
            </a:r>
          </a:p>
          <a:p>
            <a:pPr lvl="3"/>
            <a:r>
              <a:rPr lang="en-US" dirty="0" smtClean="0"/>
              <a:t>Denser oceanic plate </a:t>
            </a:r>
            <a:r>
              <a:rPr lang="en-US" dirty="0" err="1" smtClean="0"/>
              <a:t>subducts</a:t>
            </a:r>
            <a:r>
              <a:rPr lang="en-US" dirty="0" smtClean="0"/>
              <a:t> beneath the less-dense continental plate.</a:t>
            </a:r>
          </a:p>
          <a:p>
            <a:pPr lvl="3"/>
            <a:r>
              <a:rPr lang="en-US" dirty="0" smtClean="0"/>
              <a:t>Deep-sea Trench forms</a:t>
            </a:r>
          </a:p>
          <a:p>
            <a:pPr lvl="3"/>
            <a:r>
              <a:rPr lang="en-US" dirty="0" smtClean="0"/>
              <a:t>Mountain chain and volcanoes form on the continental plate.</a:t>
            </a:r>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onvergent boundary continental to oc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82"/>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61499"/>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Experiment!!</a:t>
            </a:r>
            <a:endParaRPr lang="en-US" dirty="0"/>
          </a:p>
        </p:txBody>
      </p:sp>
      <p:sp>
        <p:nvSpPr>
          <p:cNvPr id="3" name="Content Placeholder 2"/>
          <p:cNvSpPr>
            <a:spLocks noGrp="1"/>
          </p:cNvSpPr>
          <p:nvPr>
            <p:ph idx="1"/>
          </p:nvPr>
        </p:nvSpPr>
        <p:spPr/>
        <p:txBody>
          <a:bodyPr>
            <a:normAutofit/>
          </a:bodyPr>
          <a:lstStyle/>
          <a:p>
            <a:r>
              <a:rPr lang="en-US" sz="3200" dirty="0" smtClean="0"/>
              <a:t>Design a controlled experiment to show how the change in albedo will influence global climate change.</a:t>
            </a:r>
          </a:p>
        </p:txBody>
      </p:sp>
    </p:spTree>
    <p:extLst>
      <p:ext uri="{BB962C8B-B14F-4D97-AF65-F5344CB8AC3E}">
        <p14:creationId xmlns:p14="http://schemas.microsoft.com/office/powerpoint/2010/main" val="3048980509"/>
      </p:ext>
    </p:extLst>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Types of Plate Boundaries</a:t>
            </a:r>
            <a:br>
              <a:rPr lang="en-US" dirty="0" smtClean="0"/>
            </a:br>
            <a:r>
              <a:rPr lang="en-US" dirty="0" smtClean="0"/>
              <a:t>Convergent…Uplift</a:t>
            </a:r>
            <a:endParaRPr lang="en-US" dirty="0"/>
          </a:p>
        </p:txBody>
      </p:sp>
      <p:sp>
        <p:nvSpPr>
          <p:cNvPr id="3" name="Content Placeholder 2"/>
          <p:cNvSpPr>
            <a:spLocks noGrp="1"/>
          </p:cNvSpPr>
          <p:nvPr>
            <p:ph idx="1"/>
          </p:nvPr>
        </p:nvSpPr>
        <p:spPr>
          <a:xfrm>
            <a:off x="0" y="1981200"/>
            <a:ext cx="3048000" cy="4876800"/>
          </a:xfrm>
        </p:spPr>
        <p:txBody>
          <a:bodyPr>
            <a:normAutofit fontScale="92500" lnSpcReduction="20000"/>
          </a:bodyPr>
          <a:lstStyle/>
          <a:p>
            <a:pPr lvl="1"/>
            <a:r>
              <a:rPr lang="en-US" dirty="0" smtClean="0"/>
              <a:t>Collision Convergent Boundaries</a:t>
            </a:r>
          </a:p>
          <a:p>
            <a:pPr lvl="2"/>
            <a:r>
              <a:rPr lang="en-US" sz="2400" dirty="0" smtClean="0"/>
              <a:t>Two converging continental plates collide they may become welded into a single, larger continent.</a:t>
            </a:r>
          </a:p>
          <a:p>
            <a:pPr lvl="2"/>
            <a:r>
              <a:rPr lang="en-US" sz="2400" dirty="0" smtClean="0"/>
              <a:t>Collision causes the crust at the boundary to be pushed upward into a mountain range.</a:t>
            </a:r>
          </a:p>
          <a:p>
            <a:pPr>
              <a:buNone/>
            </a:pPr>
            <a:endParaRPr lang="en-US" dirty="0"/>
          </a:p>
        </p:txBody>
      </p:sp>
      <p:pic>
        <p:nvPicPr>
          <p:cNvPr id="4" name="Picture 3" descr="Collision Convergent Boundary.jpg"/>
          <p:cNvPicPr>
            <a:picLocks noChangeAspect="1"/>
          </p:cNvPicPr>
          <p:nvPr/>
        </p:nvPicPr>
        <p:blipFill>
          <a:blip r:embed="rId2" cstate="print"/>
          <a:stretch>
            <a:fillRect/>
          </a:stretch>
        </p:blipFill>
        <p:spPr>
          <a:xfrm>
            <a:off x="2895599" y="2187914"/>
            <a:ext cx="6248401" cy="4670085"/>
          </a:xfrm>
          <a:prstGeom prst="rect">
            <a:avLst/>
          </a:prstGeom>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convergent boundary mountain building himalay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0" y="0"/>
            <a:ext cx="9134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53298"/>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n Andreas Fault.jpg"/>
          <p:cNvPicPr>
            <a:picLocks noChangeAspect="1"/>
          </p:cNvPicPr>
          <p:nvPr/>
        </p:nvPicPr>
        <p:blipFill>
          <a:blip r:embed="rId2" cstate="print"/>
          <a:stretch>
            <a:fillRect/>
          </a:stretch>
        </p:blipFill>
        <p:spPr>
          <a:xfrm>
            <a:off x="3810000" y="3033499"/>
            <a:ext cx="5117042" cy="3824501"/>
          </a:xfrm>
          <a:prstGeom prst="rect">
            <a:avLst/>
          </a:prstGeom>
        </p:spPr>
      </p:pic>
      <p:sp>
        <p:nvSpPr>
          <p:cNvPr id="2" name="Title 1"/>
          <p:cNvSpPr>
            <a:spLocks noGrp="1"/>
          </p:cNvSpPr>
          <p:nvPr>
            <p:ph type="title"/>
          </p:nvPr>
        </p:nvSpPr>
        <p:spPr>
          <a:xfrm>
            <a:off x="457200" y="457200"/>
            <a:ext cx="8229600" cy="1143000"/>
          </a:xfrm>
        </p:spPr>
        <p:txBody>
          <a:bodyPr/>
          <a:lstStyle/>
          <a:p>
            <a:pPr algn="ctr"/>
            <a:r>
              <a:rPr lang="en-US" dirty="0" smtClean="0"/>
              <a:t>Types of Plate Boundaries</a:t>
            </a:r>
            <a:endParaRPr lang="en-US" dirty="0"/>
          </a:p>
        </p:txBody>
      </p:sp>
      <p:sp>
        <p:nvSpPr>
          <p:cNvPr id="3" name="Content Placeholder 2"/>
          <p:cNvSpPr>
            <a:spLocks noGrp="1"/>
          </p:cNvSpPr>
          <p:nvPr>
            <p:ph idx="1"/>
          </p:nvPr>
        </p:nvSpPr>
        <p:spPr>
          <a:xfrm>
            <a:off x="0" y="1524000"/>
            <a:ext cx="3962400" cy="5334000"/>
          </a:xfrm>
        </p:spPr>
        <p:txBody>
          <a:bodyPr/>
          <a:lstStyle/>
          <a:p>
            <a:r>
              <a:rPr lang="en-US" dirty="0" smtClean="0"/>
              <a:t>Transform Boundary</a:t>
            </a:r>
          </a:p>
          <a:p>
            <a:pPr lvl="1"/>
            <a:r>
              <a:rPr lang="en-US" dirty="0" smtClean="0"/>
              <a:t>Boundary between two </a:t>
            </a:r>
            <a:r>
              <a:rPr lang="en-US" dirty="0" err="1" smtClean="0"/>
              <a:t>lithospheric</a:t>
            </a:r>
            <a:r>
              <a:rPr lang="en-US" dirty="0" smtClean="0"/>
              <a:t> plates that are sliding past each other.</a:t>
            </a:r>
          </a:p>
          <a:p>
            <a:pPr lvl="1"/>
            <a:r>
              <a:rPr lang="en-US" dirty="0" smtClean="0"/>
              <a:t>Movement along transform boundaries is not uniform.</a:t>
            </a:r>
          </a:p>
          <a:p>
            <a:pPr lvl="1"/>
            <a:r>
              <a:rPr lang="en-US" dirty="0" smtClean="0"/>
              <a:t>Creates earthquakes</a:t>
            </a:r>
          </a:p>
          <a:p>
            <a:pPr lvl="1"/>
            <a:r>
              <a:rPr lang="en-US" dirty="0" smtClean="0"/>
              <a:t>Ex: Fracture zones at the mid-ocean ridges; San Andreas Fault, California</a:t>
            </a:r>
          </a:p>
          <a:p>
            <a:pPr>
              <a:buNone/>
            </a:pPr>
            <a:endParaRPr lang="en-US" dirty="0"/>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Image result for san andreas 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510"/>
            <a:ext cx="6934200" cy="390525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san andreas 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243" y="3498092"/>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5721"/>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Create a Foldable to Compare the Different Plate Boundaries and the Landforms they create!</a:t>
            </a:r>
            <a:endParaRPr lang="en-US" dirty="0"/>
          </a:p>
        </p:txBody>
      </p:sp>
    </p:spTree>
    <p:extLst>
      <p:ext uri="{BB962C8B-B14F-4D97-AF65-F5344CB8AC3E}">
        <p14:creationId xmlns:p14="http://schemas.microsoft.com/office/powerpoint/2010/main" val="587906319"/>
      </p:ext>
    </p:ext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Compare Divergent, Convergent and Transform Plate Boundaries.</a:t>
            </a:r>
            <a:endParaRPr lang="en-US" sz="4000" dirty="0"/>
          </a:p>
        </p:txBody>
      </p:sp>
    </p:spTree>
    <p:extLst>
      <p:ext uri="{BB962C8B-B14F-4D97-AF65-F5344CB8AC3E}">
        <p14:creationId xmlns:p14="http://schemas.microsoft.com/office/powerpoint/2010/main" val="574759405"/>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p:txBody>
          <a:bodyPr/>
          <a:lstStyle/>
          <a:p>
            <a:r>
              <a:rPr lang="en-US" dirty="0" smtClean="0"/>
              <a:t>Go over HW!</a:t>
            </a:r>
          </a:p>
          <a:p>
            <a:r>
              <a:rPr lang="en-US" dirty="0" smtClean="0">
                <a:hlinkClick r:id="rId2"/>
              </a:rPr>
              <a:t>Let’s make sure we understand</a:t>
            </a:r>
            <a:r>
              <a:rPr lang="en-US" dirty="0">
                <a:hlinkClick r:id="rId2"/>
              </a:rPr>
              <a:t> </a:t>
            </a:r>
            <a:r>
              <a:rPr lang="en-US" dirty="0" smtClean="0">
                <a:hlinkClick r:id="rId2"/>
              </a:rPr>
              <a:t>by watching this video!!</a:t>
            </a:r>
            <a:endParaRPr lang="en-US" dirty="0"/>
          </a:p>
        </p:txBody>
      </p:sp>
    </p:spTree>
    <p:extLst>
      <p:ext uri="{BB962C8B-B14F-4D97-AF65-F5344CB8AC3E}">
        <p14:creationId xmlns:p14="http://schemas.microsoft.com/office/powerpoint/2010/main" val="2227200472"/>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Plate Boundaries</a:t>
            </a:r>
            <a:endParaRPr lang="en-US" dirty="0"/>
          </a:p>
        </p:txBody>
      </p:sp>
      <p:sp>
        <p:nvSpPr>
          <p:cNvPr id="3" name="Subtitle 2"/>
          <p:cNvSpPr>
            <a:spLocks noGrp="1"/>
          </p:cNvSpPr>
          <p:nvPr>
            <p:ph type="subTitle" idx="1"/>
          </p:nvPr>
        </p:nvSpPr>
        <p:spPr/>
        <p:txBody>
          <a:bodyPr/>
          <a:lstStyle/>
          <a:p>
            <a:r>
              <a:rPr lang="en-US" dirty="0" smtClean="0"/>
              <a:t>Quick Notes</a:t>
            </a:r>
            <a:endParaRPr lang="en-US" dirty="0"/>
          </a:p>
        </p:txBody>
      </p:sp>
    </p:spTree>
    <p:extLst>
      <p:ext uri="{BB962C8B-B14F-4D97-AF65-F5344CB8AC3E}">
        <p14:creationId xmlns:p14="http://schemas.microsoft.com/office/powerpoint/2010/main" val="4257409337"/>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133724751a450"/>
          <p:cNvPicPr>
            <a:picLocks noChangeAspect="1" noChangeArrowheads="1"/>
          </p:cNvPicPr>
          <p:nvPr/>
        </p:nvPicPr>
        <p:blipFill>
          <a:blip r:embed="rId2"/>
          <a:srcRect l="1418" t="10060"/>
          <a:stretch>
            <a:fillRect/>
          </a:stretch>
        </p:blipFill>
        <p:spPr bwMode="auto">
          <a:xfrm>
            <a:off x="3225708" y="2667000"/>
            <a:ext cx="5461092" cy="3743025"/>
          </a:xfrm>
          <a:prstGeom prst="rect">
            <a:avLst/>
          </a:prstGeom>
          <a:noFill/>
        </p:spPr>
      </p:pic>
      <p:sp>
        <p:nvSpPr>
          <p:cNvPr id="2" name="Title 1"/>
          <p:cNvSpPr>
            <a:spLocks noGrp="1"/>
          </p:cNvSpPr>
          <p:nvPr>
            <p:ph type="title"/>
          </p:nvPr>
        </p:nvSpPr>
        <p:spPr/>
        <p:txBody>
          <a:bodyPr/>
          <a:lstStyle/>
          <a:p>
            <a:r>
              <a:rPr lang="en-US" dirty="0" smtClean="0"/>
              <a:t>Tectonic Plates</a:t>
            </a:r>
            <a:endParaRPr lang="en-US" dirty="0"/>
          </a:p>
        </p:txBody>
      </p:sp>
      <p:sp>
        <p:nvSpPr>
          <p:cNvPr id="3" name="Content Placeholder 2"/>
          <p:cNvSpPr>
            <a:spLocks noGrp="1"/>
          </p:cNvSpPr>
          <p:nvPr>
            <p:ph idx="1"/>
          </p:nvPr>
        </p:nvSpPr>
        <p:spPr>
          <a:xfrm>
            <a:off x="609600" y="1847088"/>
            <a:ext cx="6172200" cy="3291840"/>
          </a:xfrm>
        </p:spPr>
        <p:txBody>
          <a:bodyPr/>
          <a:lstStyle/>
          <a:p>
            <a:pPr>
              <a:lnSpc>
                <a:spcPct val="100000"/>
              </a:lnSpc>
              <a:spcBef>
                <a:spcPct val="50000"/>
              </a:spcBef>
            </a:pPr>
            <a:r>
              <a:rPr lang="en-US" sz="2800" dirty="0"/>
              <a:t>There are three major types of plate boundary: </a:t>
            </a:r>
          </a:p>
          <a:p>
            <a:pPr lvl="1">
              <a:lnSpc>
                <a:spcPct val="100000"/>
              </a:lnSpc>
              <a:spcBef>
                <a:spcPct val="50000"/>
              </a:spcBef>
            </a:pPr>
            <a:r>
              <a:rPr lang="en-US" b="1" dirty="0"/>
              <a:t>Divergent</a:t>
            </a:r>
          </a:p>
          <a:p>
            <a:pPr lvl="1">
              <a:lnSpc>
                <a:spcPct val="100000"/>
              </a:lnSpc>
              <a:spcBef>
                <a:spcPct val="50000"/>
              </a:spcBef>
            </a:pPr>
            <a:r>
              <a:rPr lang="en-US" b="1" dirty="0"/>
              <a:t>Transform</a:t>
            </a:r>
          </a:p>
          <a:p>
            <a:pPr lvl="1">
              <a:lnSpc>
                <a:spcPct val="100000"/>
              </a:lnSpc>
              <a:spcBef>
                <a:spcPct val="50000"/>
              </a:spcBef>
            </a:pPr>
            <a:r>
              <a:rPr lang="en-US" b="1" dirty="0"/>
              <a:t>Convergent</a:t>
            </a:r>
          </a:p>
          <a:p>
            <a:endParaRPr lang="en-US" dirty="0"/>
          </a:p>
        </p:txBody>
      </p:sp>
    </p:spTree>
    <p:extLst>
      <p:ext uri="{BB962C8B-B14F-4D97-AF65-F5344CB8AC3E}">
        <p14:creationId xmlns:p14="http://schemas.microsoft.com/office/powerpoint/2010/main" val="3235470730"/>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Arial" charset="0"/>
              </a:rPr>
              <a:t>Divergent and Transform Plate Boundaries</a:t>
            </a:r>
            <a:endParaRPr lang="en-US" dirty="0"/>
          </a:p>
        </p:txBody>
      </p:sp>
      <p:sp>
        <p:nvSpPr>
          <p:cNvPr id="3" name="Content Placeholder 2"/>
          <p:cNvSpPr>
            <a:spLocks noGrp="1"/>
          </p:cNvSpPr>
          <p:nvPr>
            <p:ph sz="half" idx="1"/>
          </p:nvPr>
        </p:nvSpPr>
        <p:spPr>
          <a:xfrm>
            <a:off x="806054" y="2228493"/>
            <a:ext cx="4299346" cy="3326130"/>
          </a:xfrm>
        </p:spPr>
        <p:txBody>
          <a:bodyPr>
            <a:normAutofit fontScale="47500" lnSpcReduction="20000"/>
          </a:bodyPr>
          <a:lstStyle/>
          <a:p>
            <a:pPr marL="289322" indent="-213122">
              <a:spcBef>
                <a:spcPct val="50000"/>
              </a:spcBef>
            </a:pPr>
            <a:r>
              <a:rPr lang="en-US" sz="5100" b="1" dirty="0"/>
              <a:t>Divergent boundaries:</a:t>
            </a:r>
            <a:r>
              <a:rPr lang="en-US" sz="5100" dirty="0"/>
              <a:t> Rising magma pushes plates apart.</a:t>
            </a:r>
          </a:p>
          <a:p>
            <a:pPr marL="632222" lvl="1" indent="-213122">
              <a:spcBef>
                <a:spcPct val="50000"/>
              </a:spcBef>
            </a:pPr>
            <a:r>
              <a:rPr lang="en-US" sz="5100" dirty="0"/>
              <a:t>Mid-Atlantic Ridge</a:t>
            </a:r>
          </a:p>
          <a:p>
            <a:pPr marL="289322" indent="-213122">
              <a:spcBef>
                <a:spcPct val="50000"/>
              </a:spcBef>
            </a:pPr>
            <a:r>
              <a:rPr lang="en-US" sz="5100" b="1" dirty="0"/>
              <a:t>Transform boundaries:</a:t>
            </a:r>
            <a:r>
              <a:rPr lang="en-US" sz="5100" dirty="0"/>
              <a:t> Plates slip and grind alongside one another.</a:t>
            </a:r>
          </a:p>
          <a:p>
            <a:pPr marL="632222" lvl="1" indent="-213122">
              <a:spcBef>
                <a:spcPct val="50000"/>
              </a:spcBef>
            </a:pPr>
            <a:r>
              <a:rPr lang="en-US" sz="5100" dirty="0"/>
              <a:t>San Andreas Fault</a:t>
            </a:r>
          </a:p>
          <a:p>
            <a:endParaRPr lang="en-US" dirty="0"/>
          </a:p>
        </p:txBody>
      </p:sp>
      <p:pic>
        <p:nvPicPr>
          <p:cNvPr id="4" name="Picture 12" descr="0133724751a451"/>
          <p:cNvPicPr>
            <a:picLocks noChangeAspect="1" noChangeArrowheads="1"/>
          </p:cNvPicPr>
          <p:nvPr/>
        </p:nvPicPr>
        <p:blipFill>
          <a:blip r:embed="rId2"/>
          <a:srcRect r="42125" b="36435"/>
          <a:stretch>
            <a:fillRect/>
          </a:stretch>
        </p:blipFill>
        <p:spPr bwMode="auto">
          <a:xfrm>
            <a:off x="5562600" y="842386"/>
            <a:ext cx="2934788" cy="5415255"/>
          </a:xfrm>
          <a:prstGeom prst="rect">
            <a:avLst/>
          </a:prstGeom>
          <a:noFill/>
        </p:spPr>
      </p:pic>
    </p:spTree>
    <p:extLst>
      <p:ext uri="{BB962C8B-B14F-4D97-AF65-F5344CB8AC3E}">
        <p14:creationId xmlns:p14="http://schemas.microsoft.com/office/powerpoint/2010/main" val="547589858"/>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t>How do positive and negative feedback loops differ?</a:t>
            </a:r>
          </a:p>
          <a:p>
            <a:pPr marL="0" indent="0">
              <a:buNone/>
            </a:pPr>
            <a:endParaRPr lang="en-US" sz="4400" dirty="0" smtClean="0"/>
          </a:p>
          <a:p>
            <a:pPr marL="0" indent="0">
              <a:buNone/>
            </a:pPr>
            <a:r>
              <a:rPr lang="en-US" sz="4400" dirty="0" smtClean="0"/>
              <a:t>Get out your lab! I want to go over it before you turn </a:t>
            </a:r>
            <a:r>
              <a:rPr lang="en-US" sz="4400" smtClean="0"/>
              <a:t>it in!</a:t>
            </a:r>
            <a:endParaRPr lang="en-US" sz="4400" dirty="0"/>
          </a:p>
        </p:txBody>
      </p:sp>
    </p:spTree>
    <p:extLst>
      <p:ext uri="{BB962C8B-B14F-4D97-AF65-F5344CB8AC3E}">
        <p14:creationId xmlns:p14="http://schemas.microsoft.com/office/powerpoint/2010/main" val="1772845472"/>
      </p:ext>
    </p:extLst>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latin typeface="Arial" charset="0"/>
                <a:hlinkClick r:id="rId2"/>
              </a:rPr>
              <a:t>Convergent Plate Boundaries</a:t>
            </a:r>
            <a:endParaRPr lang="en-US" dirty="0"/>
          </a:p>
        </p:txBody>
      </p:sp>
      <p:sp>
        <p:nvSpPr>
          <p:cNvPr id="3" name="Content Placeholder 2"/>
          <p:cNvSpPr>
            <a:spLocks noGrp="1"/>
          </p:cNvSpPr>
          <p:nvPr>
            <p:ph sz="half" idx="1"/>
          </p:nvPr>
        </p:nvSpPr>
        <p:spPr>
          <a:xfrm>
            <a:off x="827485" y="1844245"/>
            <a:ext cx="3297254" cy="3146822"/>
          </a:xfrm>
        </p:spPr>
        <p:txBody>
          <a:bodyPr>
            <a:noAutofit/>
          </a:bodyPr>
          <a:lstStyle/>
          <a:p>
            <a:pPr>
              <a:spcBef>
                <a:spcPct val="50000"/>
              </a:spcBef>
            </a:pPr>
            <a:r>
              <a:rPr lang="en-US" sz="2400" dirty="0"/>
              <a:t>Plates collide, causing one of two things to happen:</a:t>
            </a:r>
          </a:p>
          <a:p>
            <a:pPr lvl="1">
              <a:spcBef>
                <a:spcPct val="50000"/>
              </a:spcBef>
            </a:pPr>
            <a:r>
              <a:rPr lang="en-US" sz="2000" b="1" dirty="0"/>
              <a:t>Subduction:</a:t>
            </a:r>
            <a:r>
              <a:rPr lang="en-US" sz="2000" dirty="0"/>
              <a:t> One plate slides beneath another.</a:t>
            </a:r>
          </a:p>
          <a:p>
            <a:pPr lvl="2">
              <a:spcBef>
                <a:spcPct val="50000"/>
              </a:spcBef>
            </a:pPr>
            <a:r>
              <a:rPr lang="en-US" sz="1600" dirty="0"/>
              <a:t>Marianas Trench</a:t>
            </a:r>
          </a:p>
          <a:p>
            <a:pPr lvl="1">
              <a:spcBef>
                <a:spcPct val="50000"/>
              </a:spcBef>
            </a:pPr>
            <a:r>
              <a:rPr lang="en-US" sz="2000" b="1" dirty="0"/>
              <a:t>Mountain-building:</a:t>
            </a:r>
            <a:r>
              <a:rPr lang="en-US" sz="2000" dirty="0"/>
              <a:t> Both plates are uplifted.</a:t>
            </a:r>
            <a:endParaRPr lang="en-US" sz="2000" i="1" dirty="0"/>
          </a:p>
          <a:p>
            <a:pPr lvl="2"/>
            <a:r>
              <a:rPr lang="en-US" sz="1600" dirty="0"/>
              <a:t>Himalaya Mountains</a:t>
            </a:r>
          </a:p>
        </p:txBody>
      </p:sp>
      <p:pic>
        <p:nvPicPr>
          <p:cNvPr id="5" name="Picture 10" descr="0133724751a451"/>
          <p:cNvPicPr>
            <a:picLocks noGrp="1" noChangeAspect="1" noChangeArrowheads="1"/>
          </p:cNvPicPr>
          <p:nvPr>
            <p:ph sz="half" idx="2"/>
          </p:nvPr>
        </p:nvPicPr>
        <p:blipFill>
          <a:blip r:embed="rId3"/>
          <a:srcRect t="67865" b="3224"/>
          <a:stretch>
            <a:fillRect/>
          </a:stretch>
        </p:blipFill>
        <p:spPr bwMode="auto">
          <a:xfrm>
            <a:off x="4124740" y="2514600"/>
            <a:ext cx="4443494" cy="2550600"/>
          </a:xfrm>
          <a:prstGeom prst="rect">
            <a:avLst/>
          </a:prstGeom>
          <a:noFill/>
        </p:spPr>
      </p:pic>
    </p:spTree>
    <p:extLst>
      <p:ext uri="{BB962C8B-B14F-4D97-AF65-F5344CB8AC3E}">
        <p14:creationId xmlns:p14="http://schemas.microsoft.com/office/powerpoint/2010/main" val="2328952097"/>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te Boundary Diagram.gif"/>
          <p:cNvPicPr>
            <a:picLocks noChangeAspect="1"/>
          </p:cNvPicPr>
          <p:nvPr/>
        </p:nvPicPr>
        <p:blipFill>
          <a:blip r:embed="rId2" cstate="print"/>
          <a:stretch>
            <a:fillRect/>
          </a:stretch>
        </p:blipFill>
        <p:spPr>
          <a:xfrm>
            <a:off x="1" y="1310580"/>
            <a:ext cx="9144000" cy="5061646"/>
          </a:xfrm>
          <a:prstGeom prst="rect">
            <a:avLst/>
          </a:prstGeom>
        </p:spPr>
      </p:pic>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thospheric Plates &amp; Boundaries.jpg"/>
          <p:cNvPicPr>
            <a:picLocks noChangeAspect="1"/>
          </p:cNvPicPr>
          <p:nvPr/>
        </p:nvPicPr>
        <p:blipFill>
          <a:blip r:embed="rId2" cstate="print"/>
          <a:stretch>
            <a:fillRect/>
          </a:stretch>
        </p:blipFill>
        <p:spPr>
          <a:xfrm>
            <a:off x="0" y="1295400"/>
            <a:ext cx="9144000" cy="4957354"/>
          </a:xfrm>
          <a:prstGeom prst="rect">
            <a:avLst/>
          </a:prstGeom>
        </p:spPr>
      </p:pic>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How are landforms on Earth created?</a:t>
            </a:r>
          </a:p>
          <a:p>
            <a:pPr marL="0" indent="0">
              <a:buNone/>
            </a:pPr>
            <a:r>
              <a:rPr lang="en-US" dirty="0" smtClean="0"/>
              <a:t>Name Continental Landforms that correlate to Oceanic Landforms…</a:t>
            </a:r>
          </a:p>
          <a:p>
            <a:pPr marL="0" indent="0">
              <a:buNone/>
            </a:pPr>
            <a:r>
              <a:rPr lang="en-US" dirty="0"/>
              <a:t>	</a:t>
            </a:r>
            <a:r>
              <a:rPr lang="en-US" dirty="0" smtClean="0"/>
              <a:t>Mid-Ocean Ridge: ________________</a:t>
            </a:r>
          </a:p>
          <a:p>
            <a:pPr marL="0" indent="0">
              <a:buNone/>
            </a:pPr>
            <a:r>
              <a:rPr lang="en-US" dirty="0"/>
              <a:t>	</a:t>
            </a:r>
            <a:r>
              <a:rPr lang="en-US" dirty="0" smtClean="0"/>
              <a:t>Rift : ______________________</a:t>
            </a:r>
          </a:p>
          <a:p>
            <a:pPr marL="0" indent="0">
              <a:buNone/>
            </a:pPr>
            <a:r>
              <a:rPr lang="en-US" dirty="0"/>
              <a:t>	</a:t>
            </a:r>
            <a:r>
              <a:rPr lang="en-US" dirty="0" smtClean="0"/>
              <a:t>Trench: __________________________</a:t>
            </a:r>
          </a:p>
          <a:p>
            <a:pPr marL="0" indent="0">
              <a:buNone/>
            </a:pPr>
            <a:r>
              <a:rPr lang="en-US" dirty="0"/>
              <a:t>	</a:t>
            </a:r>
            <a:r>
              <a:rPr lang="en-US" dirty="0" smtClean="0"/>
              <a:t>Abyss: ___________________________</a:t>
            </a:r>
          </a:p>
          <a:p>
            <a:pPr marL="0" indent="0">
              <a:buNone/>
            </a:pPr>
            <a:r>
              <a:rPr lang="en-US" dirty="0" smtClean="0"/>
              <a:t>	Seamount: __________________________</a:t>
            </a:r>
          </a:p>
          <a:p>
            <a:pPr marL="0" indent="0">
              <a:buNone/>
            </a:pPr>
            <a:r>
              <a:rPr lang="en-US" dirty="0"/>
              <a:t>	</a:t>
            </a:r>
            <a:endParaRPr lang="en-US" dirty="0" smtClean="0"/>
          </a:p>
          <a:p>
            <a:pPr marL="0" indent="0">
              <a:buNone/>
            </a:pPr>
            <a:r>
              <a:rPr lang="en-US" dirty="0"/>
              <a:t>	</a:t>
            </a:r>
          </a:p>
        </p:txBody>
      </p:sp>
    </p:spTree>
    <p:extLst>
      <p:ext uri="{BB962C8B-B14F-4D97-AF65-F5344CB8AC3E}">
        <p14:creationId xmlns:p14="http://schemas.microsoft.com/office/powerpoint/2010/main" val="276069356"/>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a:normAutofit fontScale="90000"/>
          </a:bodyPr>
          <a:lstStyle/>
          <a:p>
            <a:r>
              <a:rPr lang="en-US" b="1" dirty="0" smtClean="0"/>
              <a:t>Continental vs. Oceanic Landforms!!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80662593"/>
              </p:ext>
            </p:extLst>
          </p:nvPr>
        </p:nvGraphicFramePr>
        <p:xfrm>
          <a:off x="609600" y="1974986"/>
          <a:ext cx="7848600" cy="4398105"/>
        </p:xfrm>
        <a:graphic>
          <a:graphicData uri="http://schemas.openxmlformats.org/drawingml/2006/table">
            <a:tbl>
              <a:tblPr firstRow="1" firstCol="1" lastRow="1" lastCol="1" bandRow="1" bandCol="1">
                <a:tableStyleId>{5C22544A-7EE6-4342-B048-85BDC9FD1C3A}</a:tableStyleId>
              </a:tblPr>
              <a:tblGrid>
                <a:gridCol w="2616200">
                  <a:extLst>
                    <a:ext uri="{9D8B030D-6E8A-4147-A177-3AD203B41FA5}">
                      <a16:colId xmlns:a16="http://schemas.microsoft.com/office/drawing/2014/main" val="2639007147"/>
                    </a:ext>
                  </a:extLst>
                </a:gridCol>
                <a:gridCol w="2616200">
                  <a:extLst>
                    <a:ext uri="{9D8B030D-6E8A-4147-A177-3AD203B41FA5}">
                      <a16:colId xmlns:a16="http://schemas.microsoft.com/office/drawing/2014/main" val="105237843"/>
                    </a:ext>
                  </a:extLst>
                </a:gridCol>
                <a:gridCol w="2616200">
                  <a:extLst>
                    <a:ext uri="{9D8B030D-6E8A-4147-A177-3AD203B41FA5}">
                      <a16:colId xmlns:a16="http://schemas.microsoft.com/office/drawing/2014/main" val="535622193"/>
                    </a:ext>
                  </a:extLst>
                </a:gridCol>
              </a:tblGrid>
              <a:tr h="220976">
                <a:tc gridSpan="3">
                  <a:txBody>
                    <a:bodyPr/>
                    <a:lstStyle/>
                    <a:p>
                      <a:pPr marL="0" marR="0" algn="ctr">
                        <a:spcBef>
                          <a:spcPts val="0"/>
                        </a:spcBef>
                        <a:spcAft>
                          <a:spcPts val="0"/>
                        </a:spcAft>
                      </a:pPr>
                      <a:r>
                        <a:rPr lang="en-US" sz="1400" b="1" dirty="0">
                          <a:solidFill>
                            <a:schemeClr val="tx1"/>
                          </a:solidFill>
                          <a:effectLst/>
                        </a:rPr>
                        <a:t>Continental and Oceanic Landforms</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9046520"/>
                  </a:ext>
                </a:extLst>
              </a:tr>
              <a:tr h="321317">
                <a:tc>
                  <a:txBody>
                    <a:bodyPr/>
                    <a:lstStyle/>
                    <a:p>
                      <a:pPr marL="0" marR="0" algn="ctr">
                        <a:spcBef>
                          <a:spcPts val="0"/>
                        </a:spcBef>
                        <a:spcAft>
                          <a:spcPts val="0"/>
                        </a:spcAft>
                      </a:pPr>
                      <a:r>
                        <a:rPr lang="en-US" sz="1400" b="1" dirty="0">
                          <a:solidFill>
                            <a:schemeClr val="tx1"/>
                          </a:solidFill>
                          <a:effectLst/>
                        </a:rPr>
                        <a:t>Description</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pPr>
                      <a:r>
                        <a:rPr lang="en-US" sz="1400" b="1" dirty="0">
                          <a:solidFill>
                            <a:schemeClr val="tx1"/>
                          </a:solidFill>
                          <a:effectLst/>
                        </a:rPr>
                        <a:t>Continental</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lgn="ctr">
                        <a:spcBef>
                          <a:spcPts val="0"/>
                        </a:spcBef>
                        <a:spcAft>
                          <a:spcPts val="0"/>
                        </a:spcAft>
                      </a:pPr>
                      <a:r>
                        <a:rPr lang="en-US" sz="1400" b="1">
                          <a:solidFill>
                            <a:schemeClr val="tx1"/>
                          </a:solidFill>
                          <a:effectLst/>
                        </a:rPr>
                        <a:t>Oceanic</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616388626"/>
                  </a:ext>
                </a:extLst>
              </a:tr>
              <a:tr h="642636">
                <a:tc>
                  <a:txBody>
                    <a:bodyPr/>
                    <a:lstStyle/>
                    <a:p>
                      <a:pPr marL="0" marR="0">
                        <a:spcBef>
                          <a:spcPts val="0"/>
                        </a:spcBef>
                        <a:spcAft>
                          <a:spcPts val="0"/>
                        </a:spcAft>
                      </a:pPr>
                      <a:r>
                        <a:rPr lang="en-US" sz="1400" b="1">
                          <a:solidFill>
                            <a:schemeClr val="tx1"/>
                          </a:solidFill>
                          <a:effectLst/>
                        </a:rPr>
                        <a:t>Low land between hills or mountains</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1400" b="1" dirty="0">
                          <a:solidFill>
                            <a:schemeClr val="tx1"/>
                          </a:solidFill>
                          <a:effectLst/>
                        </a:rPr>
                        <a:t>Valley</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1400" b="1">
                          <a:solidFill>
                            <a:schemeClr val="tx1"/>
                          </a:solidFill>
                          <a:effectLst/>
                        </a:rPr>
                        <a:t>Rift</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447761330"/>
                  </a:ext>
                </a:extLst>
              </a:tr>
              <a:tr h="642636">
                <a:tc>
                  <a:txBody>
                    <a:bodyPr/>
                    <a:lstStyle/>
                    <a:p>
                      <a:pPr marL="0" marR="0">
                        <a:spcBef>
                          <a:spcPts val="0"/>
                        </a:spcBef>
                        <a:spcAft>
                          <a:spcPts val="0"/>
                        </a:spcAft>
                      </a:pPr>
                      <a:r>
                        <a:rPr lang="en-US" sz="1400" b="1">
                          <a:solidFill>
                            <a:schemeClr val="tx1"/>
                          </a:solidFill>
                          <a:effectLst/>
                        </a:rPr>
                        <a:t>Deep valley with high steep sides</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1400" b="1" dirty="0">
                          <a:solidFill>
                            <a:schemeClr val="tx1"/>
                          </a:solidFill>
                          <a:effectLst/>
                        </a:rPr>
                        <a:t>Canyon</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1400" b="1">
                          <a:solidFill>
                            <a:schemeClr val="tx1"/>
                          </a:solidFill>
                          <a:effectLst/>
                        </a:rPr>
                        <a:t>Trench</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51503889"/>
                  </a:ext>
                </a:extLst>
              </a:tr>
              <a:tr h="963952">
                <a:tc>
                  <a:txBody>
                    <a:bodyPr/>
                    <a:lstStyle/>
                    <a:p>
                      <a:pPr marL="0" marR="0">
                        <a:spcBef>
                          <a:spcPts val="0"/>
                        </a:spcBef>
                        <a:spcAft>
                          <a:spcPts val="0"/>
                        </a:spcAft>
                      </a:pPr>
                      <a:r>
                        <a:rPr lang="en-US" sz="1400" b="1">
                          <a:solidFill>
                            <a:schemeClr val="tx1"/>
                          </a:solidFill>
                          <a:effectLst/>
                        </a:rPr>
                        <a:t>An opening in the surface from which lava flows</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1400" b="1">
                          <a:solidFill>
                            <a:schemeClr val="tx1"/>
                          </a:solidFill>
                          <a:effectLst/>
                        </a:rPr>
                        <a:t>Volcano</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1400" b="1" dirty="0">
                          <a:solidFill>
                            <a:schemeClr val="tx1"/>
                          </a:solidFill>
                          <a:effectLst/>
                        </a:rPr>
                        <a:t>Seamount and Volcanic Islands</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438285267"/>
                  </a:ext>
                </a:extLst>
              </a:tr>
              <a:tr h="963952">
                <a:tc>
                  <a:txBody>
                    <a:bodyPr/>
                    <a:lstStyle/>
                    <a:p>
                      <a:pPr marL="0" marR="0">
                        <a:spcBef>
                          <a:spcPts val="0"/>
                        </a:spcBef>
                        <a:spcAft>
                          <a:spcPts val="0"/>
                        </a:spcAft>
                      </a:pPr>
                      <a:r>
                        <a:rPr lang="en-US" sz="1400" b="1">
                          <a:solidFill>
                            <a:schemeClr val="tx1"/>
                          </a:solidFill>
                          <a:effectLst/>
                        </a:rPr>
                        <a:t>Land which rises high above the ground</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1400" b="1">
                          <a:solidFill>
                            <a:schemeClr val="tx1"/>
                          </a:solidFill>
                          <a:effectLst/>
                        </a:rPr>
                        <a:t>Mountain Range</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1400" b="1" dirty="0">
                          <a:solidFill>
                            <a:schemeClr val="tx1"/>
                          </a:solidFill>
                          <a:effectLst/>
                        </a:rPr>
                        <a:t>Mid-Ocean Ridge</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861330095"/>
                  </a:ext>
                </a:extLst>
              </a:tr>
              <a:tr h="642636">
                <a:tc>
                  <a:txBody>
                    <a:bodyPr/>
                    <a:lstStyle/>
                    <a:p>
                      <a:pPr marL="0" marR="0">
                        <a:spcBef>
                          <a:spcPts val="0"/>
                        </a:spcBef>
                        <a:spcAft>
                          <a:spcPts val="0"/>
                        </a:spcAft>
                      </a:pPr>
                      <a:r>
                        <a:rPr lang="en-US" sz="1400" b="1">
                          <a:solidFill>
                            <a:schemeClr val="tx1"/>
                          </a:solidFill>
                          <a:effectLst/>
                        </a:rPr>
                        <a:t>Wide, flat areas of land</a:t>
                      </a:r>
                      <a:endParaRPr lang="en-US" sz="1200" b="1">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1400" b="1" dirty="0">
                          <a:solidFill>
                            <a:schemeClr val="tx1"/>
                          </a:solidFill>
                          <a:effectLst/>
                        </a:rPr>
                        <a:t>Plains</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tc>
                  <a:txBody>
                    <a:bodyPr/>
                    <a:lstStyle/>
                    <a:p>
                      <a:pPr marL="0" marR="0">
                        <a:spcBef>
                          <a:spcPts val="0"/>
                        </a:spcBef>
                        <a:spcAft>
                          <a:spcPts val="0"/>
                        </a:spcAft>
                      </a:pPr>
                      <a:r>
                        <a:rPr lang="en-US" sz="1400" b="1" dirty="0">
                          <a:solidFill>
                            <a:schemeClr val="tx1"/>
                          </a:solidFill>
                          <a:effectLst/>
                        </a:rPr>
                        <a:t>Abyssal plains</a:t>
                      </a:r>
                      <a:endParaRPr lang="en-US" sz="12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958792494"/>
                  </a:ext>
                </a:extLst>
              </a:tr>
            </a:tbl>
          </a:graphicData>
        </a:graphic>
      </p:graphicFrame>
      <p:sp>
        <p:nvSpPr>
          <p:cNvPr id="8" name="Rectangle 2"/>
          <p:cNvSpPr>
            <a:spLocks noChangeArrowheads="1"/>
          </p:cNvSpPr>
          <p:nvPr/>
        </p:nvSpPr>
        <p:spPr bwMode="auto">
          <a:xfrm>
            <a:off x="-1499220" y="-88616"/>
            <a:ext cx="12142440" cy="66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96066908"/>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continental  landf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37073" cy="532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58994"/>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Which Mountain Chain is Older?</a:t>
            </a:r>
            <a:endParaRPr lang="en-US" dirty="0"/>
          </a:p>
        </p:txBody>
      </p:sp>
      <p:sp>
        <p:nvSpPr>
          <p:cNvPr id="3" name="Content Placeholder 2"/>
          <p:cNvSpPr>
            <a:spLocks noGrp="1"/>
          </p:cNvSpPr>
          <p:nvPr>
            <p:ph idx="1"/>
          </p:nvPr>
        </p:nvSpPr>
        <p:spPr>
          <a:xfrm>
            <a:off x="408709" y="1447800"/>
            <a:ext cx="3886200" cy="4389120"/>
          </a:xfrm>
        </p:spPr>
        <p:txBody>
          <a:bodyPr/>
          <a:lstStyle/>
          <a:p>
            <a:endParaRPr lang="en-US" dirty="0" smtClean="0"/>
          </a:p>
          <a:p>
            <a:r>
              <a:rPr lang="en-US" dirty="0" smtClean="0"/>
              <a:t>Appalachian Mountains or the Himalaya Mountains?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799" y="1143000"/>
            <a:ext cx="3894801" cy="5562600"/>
          </a:xfrm>
          <a:prstGeom prst="rect">
            <a:avLst/>
          </a:prstGeom>
        </p:spPr>
      </p:pic>
    </p:spTree>
    <p:extLst>
      <p:ext uri="{BB962C8B-B14F-4D97-AF65-F5344CB8AC3E}">
        <p14:creationId xmlns:p14="http://schemas.microsoft.com/office/powerpoint/2010/main" val="856172702"/>
      </p:ext>
    </p:extLst>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38200"/>
            <a:ext cx="7162800" cy="5365186"/>
          </a:xfrm>
          <a:prstGeom prst="rect">
            <a:avLst/>
          </a:prstGeom>
        </p:spPr>
      </p:pic>
    </p:spTree>
    <p:extLst>
      <p:ext uri="{BB962C8B-B14F-4D97-AF65-F5344CB8AC3E}">
        <p14:creationId xmlns:p14="http://schemas.microsoft.com/office/powerpoint/2010/main" val="3342008166"/>
      </p:ext>
    </p:extLst>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lstStyle/>
          <a:p>
            <a:r>
              <a:rPr lang="en-US" sz="3200" dirty="0" smtClean="0"/>
              <a:t>What is the difference between weathering and erosion?</a:t>
            </a:r>
          </a:p>
          <a:p>
            <a:r>
              <a:rPr lang="en-US" sz="3200" dirty="0" smtClean="0"/>
              <a:t>Give an example of:</a:t>
            </a:r>
          </a:p>
          <a:p>
            <a:pPr lvl="1"/>
            <a:r>
              <a:rPr lang="en-US" sz="3200" dirty="0" smtClean="0"/>
              <a:t>Physical weathering</a:t>
            </a:r>
          </a:p>
          <a:p>
            <a:pPr lvl="1"/>
            <a:r>
              <a:rPr lang="en-US" sz="3200" dirty="0" smtClean="0"/>
              <a:t>Chemical weathering</a:t>
            </a:r>
          </a:p>
          <a:p>
            <a:pPr lvl="1"/>
            <a:r>
              <a:rPr lang="en-US" sz="3200" dirty="0" smtClean="0"/>
              <a:t>Erosion</a:t>
            </a:r>
          </a:p>
          <a:p>
            <a:pPr lvl="1"/>
            <a:r>
              <a:rPr lang="en-US" sz="3200" dirty="0" smtClean="0"/>
              <a:t>Deposition</a:t>
            </a:r>
          </a:p>
          <a:p>
            <a:pPr marL="393192" lvl="1" indent="0">
              <a:buNone/>
            </a:pPr>
            <a:endParaRPr lang="en-US" dirty="0"/>
          </a:p>
        </p:txBody>
      </p:sp>
    </p:spTree>
    <p:extLst>
      <p:ext uri="{BB962C8B-B14F-4D97-AF65-F5344CB8AC3E}">
        <p14:creationId xmlns:p14="http://schemas.microsoft.com/office/powerpoint/2010/main" val="715000952"/>
      </p:ext>
    </p:extLst>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143000"/>
          </a:xfrm>
        </p:spPr>
        <p:txBody>
          <a:bodyPr>
            <a:normAutofit fontScale="90000"/>
          </a:bodyPr>
          <a:lstStyle/>
          <a:p>
            <a:r>
              <a:rPr lang="en-US" dirty="0" smtClean="0"/>
              <a:t>Weathering, Erosion and Deposition have changed landforms overtime.</a:t>
            </a:r>
            <a:endParaRPr lang="en-US" dirty="0"/>
          </a:p>
        </p:txBody>
      </p:sp>
      <p:sp>
        <p:nvSpPr>
          <p:cNvPr id="3" name="Content Placeholder 2"/>
          <p:cNvSpPr>
            <a:spLocks noGrp="1"/>
          </p:cNvSpPr>
          <p:nvPr>
            <p:ph idx="1"/>
          </p:nvPr>
        </p:nvSpPr>
        <p:spPr>
          <a:xfrm>
            <a:off x="457200" y="1676400"/>
            <a:ext cx="8382000" cy="5181600"/>
          </a:xfrm>
        </p:spPr>
        <p:txBody>
          <a:bodyPr>
            <a:normAutofit lnSpcReduction="10000"/>
          </a:bodyPr>
          <a:lstStyle/>
          <a:p>
            <a:r>
              <a:rPr lang="en-US" b="1" u="sng" dirty="0" smtClean="0"/>
              <a:t>Weathering</a:t>
            </a:r>
            <a:r>
              <a:rPr lang="en-US" dirty="0" smtClean="0"/>
              <a:t>: breakdown of rock into sediment without moving the sediments.</a:t>
            </a:r>
          </a:p>
          <a:p>
            <a:pPr lvl="1"/>
            <a:r>
              <a:rPr lang="en-US" dirty="0" smtClean="0"/>
              <a:t>Physical: rock is demolished to sediments without changing the chemical make-up of the rock.</a:t>
            </a:r>
          </a:p>
          <a:p>
            <a:pPr lvl="2"/>
            <a:r>
              <a:rPr lang="en-US" dirty="0" smtClean="0"/>
              <a:t>Examples: Root Pry, Frost Wedging, Abrasion (Water or Wind)</a:t>
            </a:r>
          </a:p>
          <a:p>
            <a:pPr lvl="1"/>
            <a:r>
              <a:rPr lang="en-US" dirty="0" smtClean="0"/>
              <a:t>Chemical: rock is altered chemically and helps to breakdown the rock</a:t>
            </a:r>
          </a:p>
          <a:p>
            <a:pPr lvl="2"/>
            <a:r>
              <a:rPr lang="en-US" dirty="0" smtClean="0"/>
              <a:t>Examples: Acid rain, Lichens/Mosses </a:t>
            </a:r>
          </a:p>
          <a:p>
            <a:r>
              <a:rPr lang="en-US" b="1" u="sng" dirty="0" smtClean="0"/>
              <a:t>Erosion</a:t>
            </a:r>
            <a:r>
              <a:rPr lang="en-US" dirty="0" smtClean="0"/>
              <a:t>: Movement of sediment away</a:t>
            </a:r>
          </a:p>
          <a:p>
            <a:pPr lvl="1"/>
            <a:r>
              <a:rPr lang="en-US" dirty="0" smtClean="0"/>
              <a:t>Appalachian Mountains vs. Himalaya Mountains</a:t>
            </a:r>
          </a:p>
          <a:p>
            <a:r>
              <a:rPr lang="en-US" b="1" u="sng" dirty="0" smtClean="0"/>
              <a:t>Deposition</a:t>
            </a:r>
            <a:r>
              <a:rPr lang="en-US" dirty="0" smtClean="0"/>
              <a:t>: building new landforms by placing sediment in a new location</a:t>
            </a:r>
          </a:p>
          <a:p>
            <a:pPr lvl="1"/>
            <a:r>
              <a:rPr lang="en-US" dirty="0" smtClean="0"/>
              <a:t>Deltas and Spits</a:t>
            </a:r>
            <a:endParaRPr lang="en-US" dirty="0"/>
          </a:p>
        </p:txBody>
      </p:sp>
    </p:spTree>
    <p:extLst>
      <p:ext uri="{BB962C8B-B14F-4D97-AF65-F5344CB8AC3E}">
        <p14:creationId xmlns:p14="http://schemas.microsoft.com/office/powerpoint/2010/main" val="2328392479"/>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Systems Interact!!!</a:t>
            </a:r>
            <a:endParaRPr lang="en-US" dirty="0"/>
          </a:p>
        </p:txBody>
      </p:sp>
      <p:sp>
        <p:nvSpPr>
          <p:cNvPr id="3" name="Content Placeholder 2"/>
          <p:cNvSpPr>
            <a:spLocks noGrp="1"/>
          </p:cNvSpPr>
          <p:nvPr>
            <p:ph idx="1"/>
          </p:nvPr>
        </p:nvSpPr>
        <p:spPr/>
        <p:txBody>
          <a:bodyPr>
            <a:normAutofit/>
          </a:bodyPr>
          <a:lstStyle/>
          <a:p>
            <a:r>
              <a:rPr lang="en-US" sz="3600" dirty="0" smtClean="0">
                <a:hlinkClick r:id="rId2"/>
              </a:rPr>
              <a:t>Example #2:  Wolves </a:t>
            </a:r>
            <a:r>
              <a:rPr lang="en-US" sz="3600" dirty="0">
                <a:hlinkClick r:id="rId2"/>
              </a:rPr>
              <a:t>change Rivers</a:t>
            </a:r>
            <a:endParaRPr lang="en-US" sz="3600" dirty="0"/>
          </a:p>
          <a:p>
            <a:pPr lvl="1"/>
            <a:r>
              <a:rPr lang="en-US" sz="3200" dirty="0"/>
              <a:t>Describe at least 3 interactions in the video.</a:t>
            </a:r>
          </a:p>
          <a:p>
            <a:pPr lvl="1"/>
            <a:r>
              <a:rPr lang="en-US" sz="3200" dirty="0"/>
              <a:t>Draw a picture of a feedback loop in the video</a:t>
            </a:r>
          </a:p>
          <a:p>
            <a:endParaRPr lang="en-US" sz="3200" dirty="0"/>
          </a:p>
        </p:txBody>
      </p:sp>
    </p:spTree>
    <p:extLst>
      <p:ext uri="{BB962C8B-B14F-4D97-AF65-F5344CB8AC3E}">
        <p14:creationId xmlns:p14="http://schemas.microsoft.com/office/powerpoint/2010/main" val="3952147391"/>
      </p:ext>
    </p:extLst>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Weathering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4" y="2115312"/>
            <a:ext cx="4905375" cy="19716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107769"/>
            <a:ext cx="4301067" cy="2419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115312"/>
            <a:ext cx="3332813" cy="2209800"/>
          </a:xfrm>
          <a:prstGeom prst="rect">
            <a:avLst/>
          </a:prstGeom>
        </p:spPr>
      </p:pic>
    </p:spTree>
    <p:extLst>
      <p:ext uri="{BB962C8B-B14F-4D97-AF65-F5344CB8AC3E}">
        <p14:creationId xmlns:p14="http://schemas.microsoft.com/office/powerpoint/2010/main" val="1320078970"/>
      </p:ext>
    </p:extLst>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lstStyle/>
          <a:p>
            <a:r>
              <a:rPr lang="en-US" dirty="0" smtClean="0"/>
              <a:t>Chemical Weathering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618" y="1475509"/>
            <a:ext cx="4038600" cy="2692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1" y="1468582"/>
            <a:ext cx="4286249" cy="285273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4133273"/>
            <a:ext cx="3581400" cy="2686050"/>
          </a:xfrm>
          <a:prstGeom prst="rect">
            <a:avLst/>
          </a:prstGeom>
        </p:spPr>
      </p:pic>
    </p:spTree>
    <p:extLst>
      <p:ext uri="{BB962C8B-B14F-4D97-AF65-F5344CB8AC3E}">
        <p14:creationId xmlns:p14="http://schemas.microsoft.com/office/powerpoint/2010/main" val="1744881135"/>
      </p:ext>
    </p:extLst>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655" y="76255"/>
            <a:ext cx="4038600" cy="4038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18" y="1847088"/>
            <a:ext cx="3435667" cy="45355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128" y="4107656"/>
            <a:ext cx="4191000" cy="2750344"/>
          </a:xfrm>
          <a:prstGeom prst="rect">
            <a:avLst/>
          </a:prstGeom>
        </p:spPr>
      </p:pic>
    </p:spTree>
    <p:extLst>
      <p:ext uri="{BB962C8B-B14F-4D97-AF65-F5344CB8AC3E}">
        <p14:creationId xmlns:p14="http://schemas.microsoft.com/office/powerpoint/2010/main" val="2174835450"/>
      </p:ext>
    </p:extLst>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4280"/>
            <a:ext cx="3048000" cy="2683719"/>
          </a:xfrm>
        </p:spPr>
        <p:txBody>
          <a:bodyPr/>
          <a:lstStyle/>
          <a:p>
            <a:r>
              <a:rPr lang="en-US" dirty="0" smtClean="0"/>
              <a:t>Deposition and Deltas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0"/>
            <a:ext cx="5324475" cy="43376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35" y="4286250"/>
            <a:ext cx="6286500" cy="2571750"/>
          </a:xfrm>
          <a:prstGeom prst="rect">
            <a:avLst/>
          </a:prstGeom>
        </p:spPr>
      </p:pic>
    </p:spTree>
    <p:extLst>
      <p:ext uri="{BB962C8B-B14F-4D97-AF65-F5344CB8AC3E}">
        <p14:creationId xmlns:p14="http://schemas.microsoft.com/office/powerpoint/2010/main" val="818829006"/>
      </p:ext>
    </p:extLst>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199534" cy="1581912"/>
          </a:xfrm>
        </p:spPr>
        <p:txBody>
          <a:bodyPr/>
          <a:lstStyle/>
          <a:p>
            <a:r>
              <a:rPr lang="en-US" dirty="0" smtClean="0"/>
              <a:t>Deposition and Spits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734" y="0"/>
            <a:ext cx="5514975" cy="31813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167495"/>
            <a:ext cx="6483927" cy="40489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6993" y="3352800"/>
            <a:ext cx="3752850" cy="3200400"/>
          </a:xfrm>
          <a:prstGeom prst="rect">
            <a:avLst/>
          </a:prstGeom>
        </p:spPr>
      </p:pic>
    </p:spTree>
    <p:extLst>
      <p:ext uri="{BB962C8B-B14F-4D97-AF65-F5344CB8AC3E}">
        <p14:creationId xmlns:p14="http://schemas.microsoft.com/office/powerpoint/2010/main" val="1156058407"/>
      </p:ext>
    </p:extLst>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Glaciers!!!</a:t>
            </a:r>
            <a:endParaRPr lang="en-US" dirty="0"/>
          </a:p>
        </p:txBody>
      </p:sp>
      <p:sp>
        <p:nvSpPr>
          <p:cNvPr id="3" name="Content Placeholder 2"/>
          <p:cNvSpPr>
            <a:spLocks noGrp="1"/>
          </p:cNvSpPr>
          <p:nvPr>
            <p:ph idx="1"/>
          </p:nvPr>
        </p:nvSpPr>
        <p:spPr/>
        <p:txBody>
          <a:bodyPr/>
          <a:lstStyle/>
          <a:p>
            <a:r>
              <a:rPr lang="en-US" dirty="0" smtClean="0">
                <a:hlinkClick r:id="rId2"/>
              </a:rPr>
              <a:t>How glaciers change our landscape?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91" y="2457074"/>
            <a:ext cx="7620000" cy="3867526"/>
          </a:xfrm>
          <a:prstGeom prst="rect">
            <a:avLst/>
          </a:prstGeom>
        </p:spPr>
      </p:pic>
    </p:spTree>
    <p:extLst>
      <p:ext uri="{BB962C8B-B14F-4D97-AF65-F5344CB8AC3E}">
        <p14:creationId xmlns:p14="http://schemas.microsoft.com/office/powerpoint/2010/main" val="2285399282"/>
      </p:ext>
    </p:extLst>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950" y="642937"/>
            <a:ext cx="4610100" cy="5572125"/>
          </a:xfrm>
          <a:prstGeom prst="rect">
            <a:avLst/>
          </a:prstGeom>
        </p:spPr>
      </p:pic>
    </p:spTree>
    <p:extLst>
      <p:ext uri="{BB962C8B-B14F-4D97-AF65-F5344CB8AC3E}">
        <p14:creationId xmlns:p14="http://schemas.microsoft.com/office/powerpoint/2010/main" val="873027205"/>
      </p:ext>
    </p:extLst>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Meandering Streams???</a:t>
            </a:r>
            <a:endParaRPr lang="en-US" dirty="0"/>
          </a:p>
        </p:txBody>
      </p:sp>
      <p:sp>
        <p:nvSpPr>
          <p:cNvPr id="3" name="Content Placeholder 2"/>
          <p:cNvSpPr>
            <a:spLocks noGrp="1"/>
          </p:cNvSpPr>
          <p:nvPr>
            <p:ph idx="1"/>
          </p:nvPr>
        </p:nvSpPr>
        <p:spPr/>
        <p:txBody>
          <a:bodyPr/>
          <a:lstStyle/>
          <a:p>
            <a:r>
              <a:rPr lang="en-US" dirty="0" smtClean="0">
                <a:hlinkClick r:id="rId2"/>
              </a:rPr>
              <a:t>Erosion and Deposition at its best!!!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412492"/>
            <a:ext cx="4572000" cy="4000500"/>
          </a:xfrm>
          <a:prstGeom prst="rect">
            <a:avLst/>
          </a:prstGeom>
        </p:spPr>
      </p:pic>
    </p:spTree>
    <p:extLst>
      <p:ext uri="{BB962C8B-B14F-4D97-AF65-F5344CB8AC3E}">
        <p14:creationId xmlns:p14="http://schemas.microsoft.com/office/powerpoint/2010/main" val="2162989251"/>
      </p:ext>
    </p:extLst>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2420112"/>
          </a:xfrm>
        </p:spPr>
        <p:txBody>
          <a:bodyPr>
            <a:normAutofit/>
          </a:bodyPr>
          <a:lstStyle/>
          <a:p>
            <a:r>
              <a:rPr lang="en-US" sz="5400" dirty="0" smtClean="0"/>
              <a:t>Weathering, Erosion and Deposition Lab</a:t>
            </a:r>
            <a:endParaRPr lang="en-US" sz="5400" dirty="0"/>
          </a:p>
        </p:txBody>
      </p:sp>
      <p:sp>
        <p:nvSpPr>
          <p:cNvPr id="3" name="Content Placeholder 2"/>
          <p:cNvSpPr>
            <a:spLocks noGrp="1"/>
          </p:cNvSpPr>
          <p:nvPr>
            <p:ph idx="1"/>
          </p:nvPr>
        </p:nvSpPr>
        <p:spPr>
          <a:xfrm>
            <a:off x="457200" y="3581400"/>
            <a:ext cx="8229600" cy="2743200"/>
          </a:xfrm>
        </p:spPr>
        <p:txBody>
          <a:bodyPr/>
          <a:lstStyle/>
          <a:p>
            <a:pPr marL="0" indent="0">
              <a:buNone/>
            </a:pPr>
            <a:r>
              <a:rPr lang="en-US" dirty="0" smtClean="0"/>
              <a:t>You will have two days to complete this lab.</a:t>
            </a:r>
            <a:endParaRPr lang="en-US" dirty="0"/>
          </a:p>
        </p:txBody>
      </p:sp>
    </p:spTree>
    <p:extLst>
      <p:ext uri="{BB962C8B-B14F-4D97-AF65-F5344CB8AC3E}">
        <p14:creationId xmlns:p14="http://schemas.microsoft.com/office/powerpoint/2010/main" val="2344042293"/>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2662</TotalTime>
  <Words>3032</Words>
  <Application>Microsoft Office PowerPoint</Application>
  <PresentationFormat>On-screen Show (4:3)</PresentationFormat>
  <Paragraphs>392</Paragraphs>
  <Slides>98</Slides>
  <Notes>1</Notes>
  <HiddenSlides>12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Arial</vt:lpstr>
      <vt:lpstr>Calibri</vt:lpstr>
      <vt:lpstr>Constantia</vt:lpstr>
      <vt:lpstr>Times New Roman</vt:lpstr>
      <vt:lpstr>Wingdings 2</vt:lpstr>
      <vt:lpstr>Flow</vt:lpstr>
      <vt:lpstr>Warm-Up</vt:lpstr>
      <vt:lpstr>Interaction of Earth’s Systems</vt:lpstr>
      <vt:lpstr>Learning Target</vt:lpstr>
      <vt:lpstr>Earth’s Systems</vt:lpstr>
      <vt:lpstr>Feedback loops</vt:lpstr>
      <vt:lpstr>All Systems Interact!!</vt:lpstr>
      <vt:lpstr>Time to Experiment!!</vt:lpstr>
      <vt:lpstr>Warm-Up </vt:lpstr>
      <vt:lpstr>All Systems Interact!!!</vt:lpstr>
      <vt:lpstr>Earth Spheres</vt:lpstr>
      <vt:lpstr>Earth’s Spheres</vt:lpstr>
      <vt:lpstr>Geosphere: “Earth” sphere</vt:lpstr>
      <vt:lpstr>PowerPoint Presentation</vt:lpstr>
      <vt:lpstr>The Lithosphere is part of the Geosphere.</vt:lpstr>
      <vt:lpstr>Question??? </vt:lpstr>
      <vt:lpstr>Antarctica??</vt:lpstr>
      <vt:lpstr>Plate Tectonics Objectives</vt:lpstr>
      <vt:lpstr>Earth’s Structure</vt:lpstr>
      <vt:lpstr>Layers of the Earth</vt:lpstr>
      <vt:lpstr>Layers of The Earth</vt:lpstr>
      <vt:lpstr>Layers of The Earth</vt:lpstr>
      <vt:lpstr>Continental Drift Hypothesis</vt:lpstr>
      <vt:lpstr>Activity</vt:lpstr>
      <vt:lpstr>Pangaea 200 Million Years Ago</vt:lpstr>
      <vt:lpstr>Puzzle Like Fit of The Continents</vt:lpstr>
      <vt:lpstr>Fossil Evidence</vt:lpstr>
      <vt:lpstr>PowerPoint Presentation</vt:lpstr>
      <vt:lpstr>Rock Formations</vt:lpstr>
      <vt:lpstr>Climate Evidence</vt:lpstr>
      <vt:lpstr>Past, Present, and Future Drifting</vt:lpstr>
      <vt:lpstr>Warm-Up</vt:lpstr>
      <vt:lpstr>Sea-Floor Spreading</vt:lpstr>
      <vt:lpstr>New Discoveries Leads To New Ideas about the Ocean Floor</vt:lpstr>
      <vt:lpstr>Evidence for Sea-floor Spreading</vt:lpstr>
      <vt:lpstr>Evidence for Sea-floor Spreading</vt:lpstr>
      <vt:lpstr>Evidence for Sea-floor Spreading</vt:lpstr>
      <vt:lpstr>Evidence for Sea-floor Spreading</vt:lpstr>
      <vt:lpstr>What We Found Doing While Developing Sea-floor Spreading</vt:lpstr>
      <vt:lpstr>Activity</vt:lpstr>
      <vt:lpstr>Warm-Up</vt:lpstr>
      <vt:lpstr>Check Homework!!!</vt:lpstr>
      <vt:lpstr>Topography of the Ocean Floor</vt:lpstr>
      <vt:lpstr>Continental Margin</vt:lpstr>
      <vt:lpstr>Continental Margin</vt:lpstr>
      <vt:lpstr>Ocean Basin</vt:lpstr>
      <vt:lpstr>Labeled Ocean Topography</vt:lpstr>
      <vt:lpstr>Activity 1</vt:lpstr>
      <vt:lpstr>Lots of New Discoveries!</vt:lpstr>
      <vt:lpstr>Activity 2</vt:lpstr>
      <vt:lpstr>Warm-Up</vt:lpstr>
      <vt:lpstr>The Theory of Plate Tectonics</vt:lpstr>
      <vt:lpstr>Take a look…what trends can you see?</vt:lpstr>
      <vt:lpstr>Theory Details</vt:lpstr>
      <vt:lpstr>PowerPoint Presentation</vt:lpstr>
      <vt:lpstr>Theory Evidence</vt:lpstr>
      <vt:lpstr>We need to Review Earth’s Structure and add some information..</vt:lpstr>
      <vt:lpstr>Mechanics of Plate Movement (How plates move)</vt:lpstr>
      <vt:lpstr>PowerPoint Presentation</vt:lpstr>
      <vt:lpstr>Activity</vt:lpstr>
      <vt:lpstr>Warm-Up</vt:lpstr>
      <vt:lpstr>Types of Plate Boundaries</vt:lpstr>
      <vt:lpstr>PowerPoint Presentation</vt:lpstr>
      <vt:lpstr>PowerPoint Presentation</vt:lpstr>
      <vt:lpstr>Types of Plate Boundaries</vt:lpstr>
      <vt:lpstr>Types of Plate Boundaries Convergent…Subduction</vt:lpstr>
      <vt:lpstr>PowerPoint Presentation</vt:lpstr>
      <vt:lpstr>PowerPoint Presentation</vt:lpstr>
      <vt:lpstr>Types of Plate Boundaries Convergent….Subduction</vt:lpstr>
      <vt:lpstr>PowerPoint Presentation</vt:lpstr>
      <vt:lpstr>Types of Plate Boundaries Convergent…Uplift</vt:lpstr>
      <vt:lpstr>PowerPoint Presentation</vt:lpstr>
      <vt:lpstr>Types of Plate Boundaries</vt:lpstr>
      <vt:lpstr>PowerPoint Presentation</vt:lpstr>
      <vt:lpstr>Activity</vt:lpstr>
      <vt:lpstr>Warm-Up</vt:lpstr>
      <vt:lpstr>Review </vt:lpstr>
      <vt:lpstr>Plate Boundaries</vt:lpstr>
      <vt:lpstr>Tectonic Plates</vt:lpstr>
      <vt:lpstr>Divergent and Transform Plate Boundaries</vt:lpstr>
      <vt:lpstr>Convergent Plate Boundaries</vt:lpstr>
      <vt:lpstr>PowerPoint Presentation</vt:lpstr>
      <vt:lpstr>PowerPoint Presentation</vt:lpstr>
      <vt:lpstr>Warm-Up</vt:lpstr>
      <vt:lpstr>Continental vs. Oceanic Landforms!!</vt:lpstr>
      <vt:lpstr>PowerPoint Presentation</vt:lpstr>
      <vt:lpstr>Which Mountain Chain is Older?</vt:lpstr>
      <vt:lpstr>PowerPoint Presentation</vt:lpstr>
      <vt:lpstr>Warm-Up</vt:lpstr>
      <vt:lpstr>Weathering, Erosion and Deposition have changed landforms overtime.</vt:lpstr>
      <vt:lpstr>Physical Weathering</vt:lpstr>
      <vt:lpstr>Chemical Weathering</vt:lpstr>
      <vt:lpstr>Erosion</vt:lpstr>
      <vt:lpstr>Deposition and Deltas</vt:lpstr>
      <vt:lpstr>Deposition and Spits</vt:lpstr>
      <vt:lpstr>Glaciers!!!</vt:lpstr>
      <vt:lpstr>PowerPoint Presentation</vt:lpstr>
      <vt:lpstr>Meandering Streams???</vt:lpstr>
      <vt:lpstr>Weathering, Erosion and Deposition Lab</vt:lpstr>
    </vt:vector>
  </TitlesOfParts>
  <Company>CASD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dc:title>
  <dc:creator>CASD</dc:creator>
  <cp:lastModifiedBy>Wendie Saullo</cp:lastModifiedBy>
  <cp:revision>131</cp:revision>
  <dcterms:created xsi:type="dcterms:W3CDTF">2008-05-06T01:00:10Z</dcterms:created>
  <dcterms:modified xsi:type="dcterms:W3CDTF">2017-03-02T17:00:03Z</dcterms:modified>
</cp:coreProperties>
</file>